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Corben" charset="1" panose="020F0503020000020004"/>
      <p:regular r:id="rId14"/>
    </p:embeddedFont>
    <p:embeddedFont>
      <p:font typeface="Arimo" charset="1" panose="020B060402020202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Freeform 6" id="6"/>
          <p:cNvSpPr/>
          <p:nvPr/>
        </p:nvSpPr>
        <p:spPr>
          <a:xfrm flipH="false" flipV="false" rot="0">
            <a:off x="0" y="0"/>
            <a:ext cx="1347538" cy="1347538"/>
          </a:xfrm>
          <a:custGeom>
            <a:avLst/>
            <a:gdLst/>
            <a:ahLst/>
            <a:cxnLst/>
            <a:rect r="r" b="b" t="t" l="l"/>
            <a:pathLst>
              <a:path h="1347538" w="1347538">
                <a:moveTo>
                  <a:pt x="0" y="0"/>
                </a:moveTo>
                <a:lnTo>
                  <a:pt x="1347538" y="0"/>
                </a:lnTo>
                <a:lnTo>
                  <a:pt x="1347538" y="1347538"/>
                </a:lnTo>
                <a:lnTo>
                  <a:pt x="0" y="1347538"/>
                </a:lnTo>
                <a:lnTo>
                  <a:pt x="0" y="0"/>
                </a:lnTo>
                <a:close/>
              </a:path>
            </a:pathLst>
          </a:custGeom>
          <a:blipFill>
            <a:blip r:embed="rId4"/>
            <a:stretch>
              <a:fillRect l="0" t="0" r="0" b="0"/>
            </a:stretch>
          </a:blipFill>
        </p:spPr>
      </p:sp>
      <p:sp>
        <p:nvSpPr>
          <p:cNvPr name="TextBox 7" id="7"/>
          <p:cNvSpPr txBox="true"/>
          <p:nvPr/>
        </p:nvSpPr>
        <p:spPr>
          <a:xfrm rot="0">
            <a:off x="992238" y="2151310"/>
            <a:ext cx="9445526" cy="3644900"/>
          </a:xfrm>
          <a:prstGeom prst="rect">
            <a:avLst/>
          </a:prstGeom>
        </p:spPr>
        <p:txBody>
          <a:bodyPr anchor="t" rtlCol="false" tIns="0" lIns="0" bIns="0" rIns="0">
            <a:spAutoFit/>
          </a:bodyPr>
          <a:lstStyle/>
          <a:p>
            <a:pPr algn="ctr">
              <a:lnSpc>
                <a:spcPts val="9625"/>
              </a:lnSpc>
            </a:pPr>
            <a:r>
              <a:rPr lang="en-US" sz="7687">
                <a:solidFill>
                  <a:srgbClr val="1B1B27"/>
                </a:solidFill>
                <a:latin typeface="Corben"/>
                <a:ea typeface="Corben"/>
                <a:cs typeface="Corben"/>
                <a:sym typeface="Corben"/>
              </a:rPr>
              <a:t>Introduction to Python Programming</a:t>
            </a:r>
          </a:p>
        </p:txBody>
      </p:sp>
      <p:sp>
        <p:nvSpPr>
          <p:cNvPr name="TextBox 8" id="8"/>
          <p:cNvSpPr txBox="true"/>
          <p:nvPr/>
        </p:nvSpPr>
        <p:spPr>
          <a:xfrm rot="0">
            <a:off x="992238" y="6178154"/>
            <a:ext cx="9445526" cy="1776413"/>
          </a:xfrm>
          <a:prstGeom prst="rect">
            <a:avLst/>
          </a:prstGeom>
        </p:spPr>
        <p:txBody>
          <a:bodyPr anchor="t" rtlCol="false" tIns="0" lIns="0" bIns="0" rIns="0">
            <a:spAutoFit/>
          </a:bodyPr>
          <a:lstStyle/>
          <a:p>
            <a:pPr algn="ctr">
              <a:lnSpc>
                <a:spcPts val="3562"/>
              </a:lnSpc>
            </a:pPr>
            <a:r>
              <a:rPr lang="en-US" sz="2187">
                <a:solidFill>
                  <a:srgbClr val="404155"/>
                </a:solidFill>
                <a:latin typeface="Arimo"/>
                <a:ea typeface="Arimo"/>
                <a:cs typeface="Arimo"/>
                <a:sym typeface="Arimo"/>
              </a:rPr>
              <a:t>Python is a versatile, high-level programming language that has become increasingly popular in recent years. It is known for its clean and readable syntax, making it an excellent choice for beginners and experienced developers alike.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6" id="6"/>
          <p:cNvSpPr txBox="true"/>
          <p:nvPr/>
        </p:nvSpPr>
        <p:spPr>
          <a:xfrm rot="0">
            <a:off x="992238" y="2762696"/>
            <a:ext cx="9445526" cy="2483644"/>
          </a:xfrm>
          <a:prstGeom prst="rect">
            <a:avLst/>
          </a:prstGeom>
        </p:spPr>
        <p:txBody>
          <a:bodyPr anchor="t" rtlCol="false" tIns="0" lIns="0" bIns="0" rIns="0">
            <a:spAutoFit/>
          </a:bodyPr>
          <a:lstStyle/>
          <a:p>
            <a:pPr algn="l">
              <a:lnSpc>
                <a:spcPts val="9625"/>
              </a:lnSpc>
            </a:pPr>
            <a:r>
              <a:rPr lang="en-US" sz="7687">
                <a:solidFill>
                  <a:srgbClr val="1B1B27"/>
                </a:solidFill>
                <a:latin typeface="Corben"/>
                <a:ea typeface="Corben"/>
                <a:cs typeface="Corben"/>
                <a:sym typeface="Corben"/>
              </a:rPr>
              <a:t>What is Python Programming?</a:t>
            </a:r>
          </a:p>
        </p:txBody>
      </p:sp>
      <p:sp>
        <p:nvSpPr>
          <p:cNvPr name="TextBox 7" id="7"/>
          <p:cNvSpPr txBox="true"/>
          <p:nvPr/>
        </p:nvSpPr>
        <p:spPr>
          <a:xfrm rot="0">
            <a:off x="992238" y="5566767"/>
            <a:ext cx="9445526" cy="1919287"/>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 programming is a powerful and versatile tool that can be used to create a wide range of applications, from simple scripts to complex software systems. Its clear syntax and extensive libraries make it a popular choice for both beginners and experienced developers.</a:t>
            </a:r>
          </a:p>
        </p:txBody>
      </p:sp>
      <p:sp>
        <p:nvSpPr>
          <p:cNvPr name="Freeform 8" id="8"/>
          <p:cNvSpPr/>
          <p:nvPr/>
        </p:nvSpPr>
        <p:spPr>
          <a:xfrm flipH="false" flipV="false" rot="0">
            <a:off x="0" y="0"/>
            <a:ext cx="1347538" cy="1347538"/>
          </a:xfrm>
          <a:custGeom>
            <a:avLst/>
            <a:gdLst/>
            <a:ahLst/>
            <a:cxnLst/>
            <a:rect r="r" b="b" t="t" l="l"/>
            <a:pathLst>
              <a:path h="1347538" w="1347538">
                <a:moveTo>
                  <a:pt x="0" y="0"/>
                </a:moveTo>
                <a:lnTo>
                  <a:pt x="1347538" y="0"/>
                </a:lnTo>
                <a:lnTo>
                  <a:pt x="1347538" y="1347538"/>
                </a:lnTo>
                <a:lnTo>
                  <a:pt x="0" y="1347538"/>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Freeform 5" id="5" descr="preencoded.png"/>
          <p:cNvSpPr/>
          <p:nvPr/>
        </p:nvSpPr>
        <p:spPr>
          <a:xfrm flipH="false" flipV="false" rot="0">
            <a:off x="0" y="0"/>
            <a:ext cx="18288000" cy="3544044"/>
          </a:xfrm>
          <a:custGeom>
            <a:avLst/>
            <a:gdLst/>
            <a:ahLst/>
            <a:cxnLst/>
            <a:rect r="r" b="b" t="t" l="l"/>
            <a:pathLst>
              <a:path h="3544044" w="18288000">
                <a:moveTo>
                  <a:pt x="0" y="0"/>
                </a:moveTo>
                <a:lnTo>
                  <a:pt x="18288000" y="0"/>
                </a:lnTo>
                <a:lnTo>
                  <a:pt x="18288000" y="3544044"/>
                </a:lnTo>
                <a:lnTo>
                  <a:pt x="0" y="3544044"/>
                </a:lnTo>
                <a:lnTo>
                  <a:pt x="0" y="0"/>
                </a:lnTo>
                <a:close/>
              </a:path>
            </a:pathLst>
          </a:custGeom>
          <a:blipFill>
            <a:blip r:embed="rId3"/>
            <a:stretch>
              <a:fillRect l="-10" t="0" r="-10" b="0"/>
            </a:stretch>
          </a:blipFill>
        </p:spPr>
      </p:sp>
      <p:sp>
        <p:nvSpPr>
          <p:cNvPr name="TextBox 6" id="6"/>
          <p:cNvSpPr txBox="true"/>
          <p:nvPr/>
        </p:nvSpPr>
        <p:spPr>
          <a:xfrm rot="0">
            <a:off x="992238" y="4409777"/>
            <a:ext cx="7088237" cy="914549"/>
          </a:xfrm>
          <a:prstGeom prst="rect">
            <a:avLst/>
          </a:prstGeom>
        </p:spPr>
        <p:txBody>
          <a:bodyPr anchor="t" rtlCol="false" tIns="0" lIns="0" bIns="0" rIns="0">
            <a:spAutoFit/>
          </a:bodyPr>
          <a:lstStyle/>
          <a:p>
            <a:pPr algn="l">
              <a:lnSpc>
                <a:spcPts val="6937"/>
              </a:lnSpc>
            </a:pPr>
            <a:r>
              <a:rPr lang="en-US" sz="5562">
                <a:solidFill>
                  <a:srgbClr val="1B1B27"/>
                </a:solidFill>
                <a:latin typeface="Corben"/>
                <a:ea typeface="Corben"/>
                <a:cs typeface="Corben"/>
                <a:sym typeface="Corben"/>
              </a:rPr>
              <a:t>Why Python?</a:t>
            </a:r>
          </a:p>
        </p:txBody>
      </p:sp>
      <p:grpSp>
        <p:nvGrpSpPr>
          <p:cNvPr name="Group 7" id="7"/>
          <p:cNvGrpSpPr/>
          <p:nvPr/>
        </p:nvGrpSpPr>
        <p:grpSpPr>
          <a:xfrm rot="0">
            <a:off x="987475" y="6063704"/>
            <a:ext cx="647402" cy="647402"/>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2D9F9"/>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8BFDF"/>
            </a:solidFill>
          </p:spPr>
        </p:sp>
      </p:grpSp>
      <p:sp>
        <p:nvSpPr>
          <p:cNvPr name="TextBox 10" id="10"/>
          <p:cNvSpPr txBox="true"/>
          <p:nvPr/>
        </p:nvSpPr>
        <p:spPr>
          <a:xfrm rot="0">
            <a:off x="1248370" y="6231880"/>
            <a:ext cx="125611" cy="368201"/>
          </a:xfrm>
          <a:prstGeom prst="rect">
            <a:avLst/>
          </a:prstGeom>
        </p:spPr>
        <p:txBody>
          <a:bodyPr anchor="t" rtlCol="false" tIns="0" lIns="0" bIns="0" rIns="0">
            <a:spAutoFit/>
          </a:bodyPr>
          <a:lstStyle/>
          <a:p>
            <a:pPr algn="ctr">
              <a:lnSpc>
                <a:spcPts val="3312"/>
              </a:lnSpc>
            </a:pPr>
            <a:r>
              <a:rPr lang="en-US" sz="3312">
                <a:solidFill>
                  <a:srgbClr val="404155"/>
                </a:solidFill>
                <a:latin typeface="Corben"/>
                <a:ea typeface="Corben"/>
                <a:cs typeface="Corben"/>
                <a:sym typeface="Corben"/>
              </a:rPr>
              <a:t>1</a:t>
            </a:r>
          </a:p>
        </p:txBody>
      </p:sp>
      <p:sp>
        <p:nvSpPr>
          <p:cNvPr name="TextBox 11" id="11"/>
          <p:cNvSpPr txBox="true"/>
          <p:nvPr/>
        </p:nvSpPr>
        <p:spPr>
          <a:xfrm rot="0">
            <a:off x="1913632" y="6058941"/>
            <a:ext cx="4324052" cy="895350"/>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General-Purpose Language</a:t>
            </a:r>
          </a:p>
        </p:txBody>
      </p:sp>
      <p:sp>
        <p:nvSpPr>
          <p:cNvPr name="TextBox 12" id="12"/>
          <p:cNvSpPr txBox="true"/>
          <p:nvPr/>
        </p:nvSpPr>
        <p:spPr>
          <a:xfrm rot="0">
            <a:off x="1913632" y="7019627"/>
            <a:ext cx="4324052" cy="2372916"/>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 is versatile and can be used for many things, including web development, data analysis, machine learning, and scientific computing.</a:t>
            </a:r>
          </a:p>
        </p:txBody>
      </p:sp>
      <p:grpSp>
        <p:nvGrpSpPr>
          <p:cNvPr name="Group 13" id="13"/>
          <p:cNvGrpSpPr/>
          <p:nvPr/>
        </p:nvGrpSpPr>
        <p:grpSpPr>
          <a:xfrm rot="0">
            <a:off x="6516440" y="6063704"/>
            <a:ext cx="647403"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2D9F9"/>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8BFDF"/>
            </a:solidFill>
          </p:spPr>
        </p:sp>
      </p:grpSp>
      <p:sp>
        <p:nvSpPr>
          <p:cNvPr name="TextBox 16" id="16"/>
          <p:cNvSpPr txBox="true"/>
          <p:nvPr/>
        </p:nvSpPr>
        <p:spPr>
          <a:xfrm rot="0">
            <a:off x="6729264" y="6231880"/>
            <a:ext cx="221754" cy="368201"/>
          </a:xfrm>
          <a:prstGeom prst="rect">
            <a:avLst/>
          </a:prstGeom>
        </p:spPr>
        <p:txBody>
          <a:bodyPr anchor="t" rtlCol="false" tIns="0" lIns="0" bIns="0" rIns="0">
            <a:spAutoFit/>
          </a:bodyPr>
          <a:lstStyle/>
          <a:p>
            <a:pPr algn="ctr">
              <a:lnSpc>
                <a:spcPts val="3312"/>
              </a:lnSpc>
            </a:pPr>
            <a:r>
              <a:rPr lang="en-US" sz="3312">
                <a:solidFill>
                  <a:srgbClr val="404155"/>
                </a:solidFill>
                <a:latin typeface="Corben"/>
                <a:ea typeface="Corben"/>
                <a:cs typeface="Corben"/>
                <a:sym typeface="Corben"/>
              </a:rPr>
              <a:t>2</a:t>
            </a:r>
          </a:p>
        </p:txBody>
      </p:sp>
      <p:sp>
        <p:nvSpPr>
          <p:cNvPr name="TextBox 17" id="17"/>
          <p:cNvSpPr txBox="true"/>
          <p:nvPr/>
        </p:nvSpPr>
        <p:spPr>
          <a:xfrm rot="0">
            <a:off x="7442598" y="6058941"/>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Easy to Learn</a:t>
            </a:r>
          </a:p>
        </p:txBody>
      </p:sp>
      <p:sp>
        <p:nvSpPr>
          <p:cNvPr name="TextBox 18" id="18"/>
          <p:cNvSpPr txBox="true"/>
          <p:nvPr/>
        </p:nvSpPr>
        <p:spPr>
          <a:xfrm rot="0">
            <a:off x="7442598" y="6576715"/>
            <a:ext cx="4324052" cy="1919287"/>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Python's syntax is simple and easy to understand, which makes it a great choice for beginners.</a:t>
            </a:r>
          </a:p>
        </p:txBody>
      </p:sp>
      <p:grpSp>
        <p:nvGrpSpPr>
          <p:cNvPr name="Group 19" id="19"/>
          <p:cNvGrpSpPr/>
          <p:nvPr/>
        </p:nvGrpSpPr>
        <p:grpSpPr>
          <a:xfrm rot="0">
            <a:off x="12045404" y="6063704"/>
            <a:ext cx="647402" cy="647402"/>
            <a:chOff x="0" y="0"/>
            <a:chExt cx="863203" cy="863203"/>
          </a:xfrm>
        </p:grpSpPr>
        <p:sp>
          <p:nvSpPr>
            <p:cNvPr name="Freeform 20" id="20"/>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2D9F9"/>
            </a:solidFill>
          </p:spPr>
        </p:sp>
        <p:sp>
          <p:nvSpPr>
            <p:cNvPr name="Freeform 21" id="21"/>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8BFDF"/>
            </a:solidFill>
          </p:spPr>
        </p:sp>
      </p:grpSp>
      <p:sp>
        <p:nvSpPr>
          <p:cNvPr name="TextBox 22" id="22"/>
          <p:cNvSpPr txBox="true"/>
          <p:nvPr/>
        </p:nvSpPr>
        <p:spPr>
          <a:xfrm rot="0">
            <a:off x="12249596" y="6231880"/>
            <a:ext cx="238869" cy="368201"/>
          </a:xfrm>
          <a:prstGeom prst="rect">
            <a:avLst/>
          </a:prstGeom>
        </p:spPr>
        <p:txBody>
          <a:bodyPr anchor="t" rtlCol="false" tIns="0" lIns="0" bIns="0" rIns="0">
            <a:spAutoFit/>
          </a:bodyPr>
          <a:lstStyle/>
          <a:p>
            <a:pPr algn="ctr">
              <a:lnSpc>
                <a:spcPts val="3312"/>
              </a:lnSpc>
            </a:pPr>
            <a:r>
              <a:rPr lang="en-US" sz="3312">
                <a:solidFill>
                  <a:srgbClr val="404155"/>
                </a:solidFill>
                <a:latin typeface="Corben"/>
                <a:ea typeface="Corben"/>
                <a:cs typeface="Corben"/>
                <a:sym typeface="Corben"/>
              </a:rPr>
              <a:t>3</a:t>
            </a:r>
          </a:p>
        </p:txBody>
      </p:sp>
      <p:sp>
        <p:nvSpPr>
          <p:cNvPr name="TextBox 23" id="23"/>
          <p:cNvSpPr txBox="true"/>
          <p:nvPr/>
        </p:nvSpPr>
        <p:spPr>
          <a:xfrm rot="0">
            <a:off x="12971561" y="6058941"/>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Extensive Libraries</a:t>
            </a:r>
          </a:p>
        </p:txBody>
      </p:sp>
      <p:sp>
        <p:nvSpPr>
          <p:cNvPr name="TextBox 24" id="24"/>
          <p:cNvSpPr txBox="true"/>
          <p:nvPr/>
        </p:nvSpPr>
        <p:spPr>
          <a:xfrm rot="0">
            <a:off x="12971561" y="6576715"/>
            <a:ext cx="4324052" cy="1919287"/>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 has a wide variety of libraries and modules that can do many things, like working with data and creating visuals.</a:t>
            </a:r>
          </a:p>
        </p:txBody>
      </p:sp>
      <p:sp>
        <p:nvSpPr>
          <p:cNvPr name="Freeform 25" id="25"/>
          <p:cNvSpPr/>
          <p:nvPr/>
        </p:nvSpPr>
        <p:spPr>
          <a:xfrm flipH="false" flipV="false" rot="0">
            <a:off x="0" y="0"/>
            <a:ext cx="1347538" cy="1347538"/>
          </a:xfrm>
          <a:custGeom>
            <a:avLst/>
            <a:gdLst/>
            <a:ahLst/>
            <a:cxnLst/>
            <a:rect r="r" b="b" t="t" l="l"/>
            <a:pathLst>
              <a:path h="1347538" w="1347538">
                <a:moveTo>
                  <a:pt x="0" y="0"/>
                </a:moveTo>
                <a:lnTo>
                  <a:pt x="1347538" y="0"/>
                </a:lnTo>
                <a:lnTo>
                  <a:pt x="1347538" y="1347538"/>
                </a:lnTo>
                <a:lnTo>
                  <a:pt x="0" y="1347538"/>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6" id="6"/>
          <p:cNvSpPr txBox="true"/>
          <p:nvPr/>
        </p:nvSpPr>
        <p:spPr>
          <a:xfrm rot="0">
            <a:off x="420283" y="1758974"/>
            <a:ext cx="10800995" cy="801687"/>
          </a:xfrm>
          <a:prstGeom prst="rect">
            <a:avLst/>
          </a:prstGeom>
        </p:spPr>
        <p:txBody>
          <a:bodyPr anchor="t" rtlCol="false" tIns="0" lIns="0" bIns="0" rIns="0">
            <a:spAutoFit/>
          </a:bodyPr>
          <a:lstStyle/>
          <a:p>
            <a:pPr algn="ctr">
              <a:lnSpc>
                <a:spcPts val="6437"/>
              </a:lnSpc>
            </a:pPr>
            <a:r>
              <a:rPr lang="en-US" sz="5187">
                <a:solidFill>
                  <a:srgbClr val="1B1B27"/>
                </a:solidFill>
                <a:latin typeface="Corben"/>
                <a:ea typeface="Corben"/>
                <a:cs typeface="Corben"/>
                <a:sym typeface="Corben"/>
              </a:rPr>
              <a:t>Python's History and Popularity</a:t>
            </a:r>
          </a:p>
        </p:txBody>
      </p:sp>
      <p:grpSp>
        <p:nvGrpSpPr>
          <p:cNvPr name="Group 7" id="7"/>
          <p:cNvGrpSpPr/>
          <p:nvPr/>
        </p:nvGrpSpPr>
        <p:grpSpPr>
          <a:xfrm rot="0">
            <a:off x="1303884" y="2991148"/>
            <a:ext cx="28575" cy="6347966"/>
            <a:chOff x="0" y="0"/>
            <a:chExt cx="38100" cy="8463955"/>
          </a:xfrm>
        </p:grpSpPr>
        <p:sp>
          <p:nvSpPr>
            <p:cNvPr name="Freeform 8" id="8"/>
            <p:cNvSpPr/>
            <p:nvPr/>
          </p:nvSpPr>
          <p:spPr>
            <a:xfrm flipH="false" flipV="false" rot="0">
              <a:off x="0" y="0"/>
              <a:ext cx="38100" cy="8463915"/>
            </a:xfrm>
            <a:custGeom>
              <a:avLst/>
              <a:gdLst/>
              <a:ahLst/>
              <a:cxnLst/>
              <a:rect r="r" b="b" t="t" l="l"/>
              <a:pathLst>
                <a:path h="8463915" w="38100">
                  <a:moveTo>
                    <a:pt x="0" y="19050"/>
                  </a:moveTo>
                  <a:cubicBezTo>
                    <a:pt x="0" y="8509"/>
                    <a:pt x="8509" y="0"/>
                    <a:pt x="19050" y="0"/>
                  </a:cubicBezTo>
                  <a:cubicBezTo>
                    <a:pt x="29591" y="0"/>
                    <a:pt x="38100" y="8509"/>
                    <a:pt x="38100" y="19050"/>
                  </a:cubicBezTo>
                  <a:lnTo>
                    <a:pt x="38100" y="8444865"/>
                  </a:lnTo>
                  <a:cubicBezTo>
                    <a:pt x="38100" y="8455406"/>
                    <a:pt x="29591" y="8463915"/>
                    <a:pt x="19050" y="8463915"/>
                  </a:cubicBezTo>
                  <a:cubicBezTo>
                    <a:pt x="8509" y="8463915"/>
                    <a:pt x="0" y="8455406"/>
                    <a:pt x="0" y="8444865"/>
                  </a:cubicBezTo>
                  <a:close/>
                </a:path>
              </a:pathLst>
            </a:custGeom>
            <a:solidFill>
              <a:srgbClr val="B8BFDF"/>
            </a:solidFill>
          </p:spPr>
        </p:sp>
      </p:grpSp>
      <p:grpSp>
        <p:nvGrpSpPr>
          <p:cNvPr name="Group 9" id="9"/>
          <p:cNvGrpSpPr/>
          <p:nvPr/>
        </p:nvGrpSpPr>
        <p:grpSpPr>
          <a:xfrm rot="0">
            <a:off x="1586136" y="3569791"/>
            <a:ext cx="922735" cy="28575"/>
            <a:chOff x="0" y="0"/>
            <a:chExt cx="1230313" cy="38100"/>
          </a:xfrm>
        </p:grpSpPr>
        <p:sp>
          <p:nvSpPr>
            <p:cNvPr name="Freeform 10" id="10"/>
            <p:cNvSpPr/>
            <p:nvPr/>
          </p:nvSpPr>
          <p:spPr>
            <a:xfrm flipH="false" flipV="false" rot="0">
              <a:off x="0" y="0"/>
              <a:ext cx="1230376" cy="38100"/>
            </a:xfrm>
            <a:custGeom>
              <a:avLst/>
              <a:gdLst/>
              <a:ahLst/>
              <a:cxnLst/>
              <a:rect r="r" b="b" t="t" l="l"/>
              <a:pathLst>
                <a:path h="38100" w="1230376">
                  <a:moveTo>
                    <a:pt x="0" y="19050"/>
                  </a:moveTo>
                  <a:cubicBezTo>
                    <a:pt x="0" y="8509"/>
                    <a:pt x="8509" y="0"/>
                    <a:pt x="19050" y="0"/>
                  </a:cubicBezTo>
                  <a:lnTo>
                    <a:pt x="1211326" y="0"/>
                  </a:lnTo>
                  <a:cubicBezTo>
                    <a:pt x="1221867" y="0"/>
                    <a:pt x="1230376" y="8509"/>
                    <a:pt x="1230376" y="19050"/>
                  </a:cubicBezTo>
                  <a:cubicBezTo>
                    <a:pt x="1230376" y="29591"/>
                    <a:pt x="1221740" y="38100"/>
                    <a:pt x="1211326" y="38100"/>
                  </a:cubicBezTo>
                  <a:lnTo>
                    <a:pt x="19050" y="38100"/>
                  </a:lnTo>
                  <a:cubicBezTo>
                    <a:pt x="8509" y="38100"/>
                    <a:pt x="0" y="29591"/>
                    <a:pt x="0" y="19050"/>
                  </a:cubicBezTo>
                  <a:close/>
                </a:path>
              </a:pathLst>
            </a:custGeom>
            <a:solidFill>
              <a:srgbClr val="B8BFDF"/>
            </a:solidFill>
          </p:spPr>
        </p:sp>
      </p:grpSp>
      <p:grpSp>
        <p:nvGrpSpPr>
          <p:cNvPr name="Group 11" id="11"/>
          <p:cNvGrpSpPr/>
          <p:nvPr/>
        </p:nvGrpSpPr>
        <p:grpSpPr>
          <a:xfrm rot="0">
            <a:off x="1016869" y="3282851"/>
            <a:ext cx="602605" cy="602605"/>
            <a:chOff x="0" y="0"/>
            <a:chExt cx="803473" cy="803473"/>
          </a:xfrm>
        </p:grpSpPr>
        <p:sp>
          <p:nvSpPr>
            <p:cNvPr name="Freeform 12" id="12"/>
            <p:cNvSpPr/>
            <p:nvPr/>
          </p:nvSpPr>
          <p:spPr>
            <a:xfrm flipH="false" flipV="false" rot="0">
              <a:off x="6350" y="6350"/>
              <a:ext cx="790829" cy="790829"/>
            </a:xfrm>
            <a:custGeom>
              <a:avLst/>
              <a:gdLst/>
              <a:ahLst/>
              <a:cxnLst/>
              <a:rect r="r" b="b" t="t" l="l"/>
              <a:pathLst>
                <a:path h="790829" w="790829">
                  <a:moveTo>
                    <a:pt x="0" y="147701"/>
                  </a:moveTo>
                  <a:cubicBezTo>
                    <a:pt x="0" y="66040"/>
                    <a:pt x="66040" y="0"/>
                    <a:pt x="147701" y="0"/>
                  </a:cubicBezTo>
                  <a:lnTo>
                    <a:pt x="643128" y="0"/>
                  </a:lnTo>
                  <a:cubicBezTo>
                    <a:pt x="724662" y="0"/>
                    <a:pt x="790829" y="66040"/>
                    <a:pt x="790829" y="147701"/>
                  </a:cubicBezTo>
                  <a:lnTo>
                    <a:pt x="790829" y="643128"/>
                  </a:lnTo>
                  <a:cubicBezTo>
                    <a:pt x="790829" y="724662"/>
                    <a:pt x="724789" y="790829"/>
                    <a:pt x="643128" y="790829"/>
                  </a:cubicBezTo>
                  <a:lnTo>
                    <a:pt x="147701" y="790829"/>
                  </a:lnTo>
                  <a:cubicBezTo>
                    <a:pt x="66040" y="790829"/>
                    <a:pt x="0" y="724662"/>
                    <a:pt x="0" y="643128"/>
                  </a:cubicBezTo>
                  <a:close/>
                </a:path>
              </a:pathLst>
            </a:custGeom>
            <a:solidFill>
              <a:srgbClr val="D2D9F9"/>
            </a:solidFill>
          </p:spPr>
        </p:sp>
        <p:sp>
          <p:nvSpPr>
            <p:cNvPr name="Freeform 13" id="13"/>
            <p:cNvSpPr/>
            <p:nvPr/>
          </p:nvSpPr>
          <p:spPr>
            <a:xfrm flipH="false" flipV="false" rot="0">
              <a:off x="0" y="0"/>
              <a:ext cx="803529" cy="803529"/>
            </a:xfrm>
            <a:custGeom>
              <a:avLst/>
              <a:gdLst/>
              <a:ahLst/>
              <a:cxnLst/>
              <a:rect r="r" b="b" t="t" l="l"/>
              <a:pathLst>
                <a:path h="803529" w="803529">
                  <a:moveTo>
                    <a:pt x="0" y="154051"/>
                  </a:moveTo>
                  <a:cubicBezTo>
                    <a:pt x="0" y="68961"/>
                    <a:pt x="68961" y="0"/>
                    <a:pt x="154051" y="0"/>
                  </a:cubicBezTo>
                  <a:lnTo>
                    <a:pt x="649478" y="0"/>
                  </a:lnTo>
                  <a:lnTo>
                    <a:pt x="649478" y="6350"/>
                  </a:lnTo>
                  <a:lnTo>
                    <a:pt x="649478" y="0"/>
                  </a:lnTo>
                  <a:cubicBezTo>
                    <a:pt x="734568" y="0"/>
                    <a:pt x="803529" y="68961"/>
                    <a:pt x="803529" y="154051"/>
                  </a:cubicBezTo>
                  <a:lnTo>
                    <a:pt x="797179" y="154051"/>
                  </a:lnTo>
                  <a:lnTo>
                    <a:pt x="803529" y="154051"/>
                  </a:lnTo>
                  <a:lnTo>
                    <a:pt x="803529" y="649478"/>
                  </a:lnTo>
                  <a:lnTo>
                    <a:pt x="797179" y="649478"/>
                  </a:lnTo>
                  <a:lnTo>
                    <a:pt x="803529" y="649478"/>
                  </a:lnTo>
                  <a:cubicBezTo>
                    <a:pt x="803529" y="734568"/>
                    <a:pt x="734568" y="803529"/>
                    <a:pt x="649478" y="803529"/>
                  </a:cubicBezTo>
                  <a:lnTo>
                    <a:pt x="649478" y="797179"/>
                  </a:lnTo>
                  <a:lnTo>
                    <a:pt x="649478" y="803529"/>
                  </a:lnTo>
                  <a:lnTo>
                    <a:pt x="154051" y="803529"/>
                  </a:lnTo>
                  <a:lnTo>
                    <a:pt x="154051" y="797179"/>
                  </a:lnTo>
                  <a:lnTo>
                    <a:pt x="154051" y="803529"/>
                  </a:lnTo>
                  <a:cubicBezTo>
                    <a:pt x="68961" y="803529"/>
                    <a:pt x="0" y="734568"/>
                    <a:pt x="0" y="649478"/>
                  </a:cubicBezTo>
                  <a:lnTo>
                    <a:pt x="0" y="154051"/>
                  </a:lnTo>
                  <a:lnTo>
                    <a:pt x="6350" y="154051"/>
                  </a:lnTo>
                  <a:lnTo>
                    <a:pt x="0" y="154051"/>
                  </a:lnTo>
                  <a:moveTo>
                    <a:pt x="12700" y="154051"/>
                  </a:moveTo>
                  <a:lnTo>
                    <a:pt x="12700" y="649478"/>
                  </a:lnTo>
                  <a:lnTo>
                    <a:pt x="6350" y="649478"/>
                  </a:lnTo>
                  <a:lnTo>
                    <a:pt x="12700" y="649478"/>
                  </a:lnTo>
                  <a:cubicBezTo>
                    <a:pt x="12700" y="727456"/>
                    <a:pt x="75946" y="790829"/>
                    <a:pt x="154051" y="790829"/>
                  </a:cubicBezTo>
                  <a:lnTo>
                    <a:pt x="649478" y="790829"/>
                  </a:lnTo>
                  <a:cubicBezTo>
                    <a:pt x="727456" y="790829"/>
                    <a:pt x="790829" y="727583"/>
                    <a:pt x="790829" y="649478"/>
                  </a:cubicBezTo>
                  <a:lnTo>
                    <a:pt x="790829" y="154051"/>
                  </a:lnTo>
                  <a:cubicBezTo>
                    <a:pt x="790829" y="75946"/>
                    <a:pt x="727456" y="12700"/>
                    <a:pt x="649478" y="12700"/>
                  </a:cubicBezTo>
                  <a:lnTo>
                    <a:pt x="154051" y="12700"/>
                  </a:lnTo>
                  <a:lnTo>
                    <a:pt x="154051" y="6350"/>
                  </a:lnTo>
                  <a:lnTo>
                    <a:pt x="154051" y="12700"/>
                  </a:lnTo>
                  <a:cubicBezTo>
                    <a:pt x="75946" y="12700"/>
                    <a:pt x="12700" y="75946"/>
                    <a:pt x="12700" y="154051"/>
                  </a:cubicBezTo>
                  <a:close/>
                </a:path>
              </a:pathLst>
            </a:custGeom>
            <a:solidFill>
              <a:srgbClr val="B8BFDF"/>
            </a:solidFill>
          </p:spPr>
        </p:sp>
      </p:grpSp>
      <p:sp>
        <p:nvSpPr>
          <p:cNvPr name="TextBox 14" id="14"/>
          <p:cNvSpPr txBox="true"/>
          <p:nvPr/>
        </p:nvSpPr>
        <p:spPr>
          <a:xfrm rot="0">
            <a:off x="1259756" y="3453110"/>
            <a:ext cx="116830" cy="328761"/>
          </a:xfrm>
          <a:prstGeom prst="rect">
            <a:avLst/>
          </a:prstGeom>
        </p:spPr>
        <p:txBody>
          <a:bodyPr anchor="t" rtlCol="false" tIns="0" lIns="0" bIns="0" rIns="0">
            <a:spAutoFit/>
          </a:bodyPr>
          <a:lstStyle/>
          <a:p>
            <a:pPr algn="ctr">
              <a:lnSpc>
                <a:spcPts val="3062"/>
              </a:lnSpc>
            </a:pPr>
            <a:r>
              <a:rPr lang="en-US" sz="3062">
                <a:solidFill>
                  <a:srgbClr val="404155"/>
                </a:solidFill>
                <a:latin typeface="Corben"/>
                <a:ea typeface="Corben"/>
                <a:cs typeface="Corben"/>
                <a:sym typeface="Corben"/>
              </a:rPr>
              <a:t>1</a:t>
            </a:r>
          </a:p>
        </p:txBody>
      </p:sp>
      <p:sp>
        <p:nvSpPr>
          <p:cNvPr name="TextBox 15" id="15"/>
          <p:cNvSpPr txBox="true"/>
          <p:nvPr/>
        </p:nvSpPr>
        <p:spPr>
          <a:xfrm rot="0">
            <a:off x="2768204" y="3254722"/>
            <a:ext cx="3295501" cy="411807"/>
          </a:xfrm>
          <a:prstGeom prst="rect">
            <a:avLst/>
          </a:prstGeom>
        </p:spPr>
        <p:txBody>
          <a:bodyPr anchor="t" rtlCol="false" tIns="0" lIns="0" bIns="0" rIns="0">
            <a:spAutoFit/>
          </a:bodyPr>
          <a:lstStyle/>
          <a:p>
            <a:pPr algn="l">
              <a:lnSpc>
                <a:spcPts val="3187"/>
              </a:lnSpc>
            </a:pPr>
            <a:r>
              <a:rPr lang="en-US" sz="2562">
                <a:solidFill>
                  <a:srgbClr val="404155"/>
                </a:solidFill>
                <a:latin typeface="Corben"/>
                <a:ea typeface="Corben"/>
                <a:cs typeface="Corben"/>
                <a:sym typeface="Corben"/>
              </a:rPr>
              <a:t>1991: Birth of Python</a:t>
            </a:r>
          </a:p>
        </p:txBody>
      </p:sp>
      <p:sp>
        <p:nvSpPr>
          <p:cNvPr name="TextBox 16" id="16"/>
          <p:cNvSpPr txBox="true"/>
          <p:nvPr/>
        </p:nvSpPr>
        <p:spPr>
          <a:xfrm rot="0">
            <a:off x="2768204" y="3729335"/>
            <a:ext cx="7739062" cy="938510"/>
          </a:xfrm>
          <a:prstGeom prst="rect">
            <a:avLst/>
          </a:prstGeom>
        </p:spPr>
        <p:txBody>
          <a:bodyPr anchor="t" rtlCol="false" tIns="0" lIns="0" bIns="0" rIns="0">
            <a:spAutoFit/>
          </a:bodyPr>
          <a:lstStyle/>
          <a:p>
            <a:pPr algn="l">
              <a:lnSpc>
                <a:spcPts val="3312"/>
              </a:lnSpc>
            </a:pPr>
            <a:r>
              <a:rPr lang="en-US" sz="2062">
                <a:solidFill>
                  <a:srgbClr val="404155"/>
                </a:solidFill>
                <a:latin typeface="Arimo"/>
                <a:ea typeface="Arimo"/>
                <a:cs typeface="Arimo"/>
                <a:sym typeface="Arimo"/>
              </a:rPr>
              <a:t>Python was created by Guido van Rossum and released as an open-source programming language.</a:t>
            </a:r>
          </a:p>
        </p:txBody>
      </p:sp>
      <p:grpSp>
        <p:nvGrpSpPr>
          <p:cNvPr name="Group 17" id="17"/>
          <p:cNvGrpSpPr/>
          <p:nvPr/>
        </p:nvGrpSpPr>
        <p:grpSpPr>
          <a:xfrm rot="0">
            <a:off x="1586136" y="5773639"/>
            <a:ext cx="922735" cy="28575"/>
            <a:chOff x="0" y="0"/>
            <a:chExt cx="1230313" cy="38100"/>
          </a:xfrm>
        </p:grpSpPr>
        <p:sp>
          <p:nvSpPr>
            <p:cNvPr name="Freeform 18" id="18"/>
            <p:cNvSpPr/>
            <p:nvPr/>
          </p:nvSpPr>
          <p:spPr>
            <a:xfrm flipH="false" flipV="false" rot="0">
              <a:off x="0" y="0"/>
              <a:ext cx="1230376" cy="38100"/>
            </a:xfrm>
            <a:custGeom>
              <a:avLst/>
              <a:gdLst/>
              <a:ahLst/>
              <a:cxnLst/>
              <a:rect r="r" b="b" t="t" l="l"/>
              <a:pathLst>
                <a:path h="38100" w="1230376">
                  <a:moveTo>
                    <a:pt x="0" y="19050"/>
                  </a:moveTo>
                  <a:cubicBezTo>
                    <a:pt x="0" y="8509"/>
                    <a:pt x="8509" y="0"/>
                    <a:pt x="19050" y="0"/>
                  </a:cubicBezTo>
                  <a:lnTo>
                    <a:pt x="1211326" y="0"/>
                  </a:lnTo>
                  <a:cubicBezTo>
                    <a:pt x="1221867" y="0"/>
                    <a:pt x="1230376" y="8509"/>
                    <a:pt x="1230376" y="19050"/>
                  </a:cubicBezTo>
                  <a:cubicBezTo>
                    <a:pt x="1230376" y="29591"/>
                    <a:pt x="1221740" y="38100"/>
                    <a:pt x="1211326" y="38100"/>
                  </a:cubicBezTo>
                  <a:lnTo>
                    <a:pt x="19050" y="38100"/>
                  </a:lnTo>
                  <a:cubicBezTo>
                    <a:pt x="8509" y="38100"/>
                    <a:pt x="0" y="29591"/>
                    <a:pt x="0" y="19050"/>
                  </a:cubicBezTo>
                  <a:close/>
                </a:path>
              </a:pathLst>
            </a:custGeom>
            <a:solidFill>
              <a:srgbClr val="B8BFDF"/>
            </a:solidFill>
          </p:spPr>
        </p:sp>
      </p:grpSp>
      <p:grpSp>
        <p:nvGrpSpPr>
          <p:cNvPr name="Group 19" id="19"/>
          <p:cNvGrpSpPr/>
          <p:nvPr/>
        </p:nvGrpSpPr>
        <p:grpSpPr>
          <a:xfrm rot="0">
            <a:off x="1016869" y="5486697"/>
            <a:ext cx="602605" cy="602605"/>
            <a:chOff x="0" y="0"/>
            <a:chExt cx="803473" cy="803473"/>
          </a:xfrm>
        </p:grpSpPr>
        <p:sp>
          <p:nvSpPr>
            <p:cNvPr name="Freeform 20" id="20"/>
            <p:cNvSpPr/>
            <p:nvPr/>
          </p:nvSpPr>
          <p:spPr>
            <a:xfrm flipH="false" flipV="false" rot="0">
              <a:off x="6350" y="6350"/>
              <a:ext cx="790829" cy="790829"/>
            </a:xfrm>
            <a:custGeom>
              <a:avLst/>
              <a:gdLst/>
              <a:ahLst/>
              <a:cxnLst/>
              <a:rect r="r" b="b" t="t" l="l"/>
              <a:pathLst>
                <a:path h="790829" w="790829">
                  <a:moveTo>
                    <a:pt x="0" y="147701"/>
                  </a:moveTo>
                  <a:cubicBezTo>
                    <a:pt x="0" y="66040"/>
                    <a:pt x="66040" y="0"/>
                    <a:pt x="147701" y="0"/>
                  </a:cubicBezTo>
                  <a:lnTo>
                    <a:pt x="643128" y="0"/>
                  </a:lnTo>
                  <a:cubicBezTo>
                    <a:pt x="724662" y="0"/>
                    <a:pt x="790829" y="66040"/>
                    <a:pt x="790829" y="147701"/>
                  </a:cubicBezTo>
                  <a:lnTo>
                    <a:pt x="790829" y="643128"/>
                  </a:lnTo>
                  <a:cubicBezTo>
                    <a:pt x="790829" y="724662"/>
                    <a:pt x="724789" y="790829"/>
                    <a:pt x="643128" y="790829"/>
                  </a:cubicBezTo>
                  <a:lnTo>
                    <a:pt x="147701" y="790829"/>
                  </a:lnTo>
                  <a:cubicBezTo>
                    <a:pt x="66040" y="790829"/>
                    <a:pt x="0" y="724662"/>
                    <a:pt x="0" y="643128"/>
                  </a:cubicBezTo>
                  <a:close/>
                </a:path>
              </a:pathLst>
            </a:custGeom>
            <a:solidFill>
              <a:srgbClr val="D2D9F9"/>
            </a:solidFill>
          </p:spPr>
        </p:sp>
        <p:sp>
          <p:nvSpPr>
            <p:cNvPr name="Freeform 21" id="21"/>
            <p:cNvSpPr/>
            <p:nvPr/>
          </p:nvSpPr>
          <p:spPr>
            <a:xfrm flipH="false" flipV="false" rot="0">
              <a:off x="0" y="0"/>
              <a:ext cx="803529" cy="803529"/>
            </a:xfrm>
            <a:custGeom>
              <a:avLst/>
              <a:gdLst/>
              <a:ahLst/>
              <a:cxnLst/>
              <a:rect r="r" b="b" t="t" l="l"/>
              <a:pathLst>
                <a:path h="803529" w="803529">
                  <a:moveTo>
                    <a:pt x="0" y="154051"/>
                  </a:moveTo>
                  <a:cubicBezTo>
                    <a:pt x="0" y="68961"/>
                    <a:pt x="68961" y="0"/>
                    <a:pt x="154051" y="0"/>
                  </a:cubicBezTo>
                  <a:lnTo>
                    <a:pt x="649478" y="0"/>
                  </a:lnTo>
                  <a:lnTo>
                    <a:pt x="649478" y="6350"/>
                  </a:lnTo>
                  <a:lnTo>
                    <a:pt x="649478" y="0"/>
                  </a:lnTo>
                  <a:cubicBezTo>
                    <a:pt x="734568" y="0"/>
                    <a:pt x="803529" y="68961"/>
                    <a:pt x="803529" y="154051"/>
                  </a:cubicBezTo>
                  <a:lnTo>
                    <a:pt x="797179" y="154051"/>
                  </a:lnTo>
                  <a:lnTo>
                    <a:pt x="803529" y="154051"/>
                  </a:lnTo>
                  <a:lnTo>
                    <a:pt x="803529" y="649478"/>
                  </a:lnTo>
                  <a:lnTo>
                    <a:pt x="797179" y="649478"/>
                  </a:lnTo>
                  <a:lnTo>
                    <a:pt x="803529" y="649478"/>
                  </a:lnTo>
                  <a:cubicBezTo>
                    <a:pt x="803529" y="734568"/>
                    <a:pt x="734568" y="803529"/>
                    <a:pt x="649478" y="803529"/>
                  </a:cubicBezTo>
                  <a:lnTo>
                    <a:pt x="649478" y="797179"/>
                  </a:lnTo>
                  <a:lnTo>
                    <a:pt x="649478" y="803529"/>
                  </a:lnTo>
                  <a:lnTo>
                    <a:pt x="154051" y="803529"/>
                  </a:lnTo>
                  <a:lnTo>
                    <a:pt x="154051" y="797179"/>
                  </a:lnTo>
                  <a:lnTo>
                    <a:pt x="154051" y="803529"/>
                  </a:lnTo>
                  <a:cubicBezTo>
                    <a:pt x="68961" y="803529"/>
                    <a:pt x="0" y="734568"/>
                    <a:pt x="0" y="649478"/>
                  </a:cubicBezTo>
                  <a:lnTo>
                    <a:pt x="0" y="154051"/>
                  </a:lnTo>
                  <a:lnTo>
                    <a:pt x="6350" y="154051"/>
                  </a:lnTo>
                  <a:lnTo>
                    <a:pt x="0" y="154051"/>
                  </a:lnTo>
                  <a:moveTo>
                    <a:pt x="12700" y="154051"/>
                  </a:moveTo>
                  <a:lnTo>
                    <a:pt x="12700" y="649478"/>
                  </a:lnTo>
                  <a:lnTo>
                    <a:pt x="6350" y="649478"/>
                  </a:lnTo>
                  <a:lnTo>
                    <a:pt x="12700" y="649478"/>
                  </a:lnTo>
                  <a:cubicBezTo>
                    <a:pt x="12700" y="727456"/>
                    <a:pt x="75946" y="790829"/>
                    <a:pt x="154051" y="790829"/>
                  </a:cubicBezTo>
                  <a:lnTo>
                    <a:pt x="649478" y="790829"/>
                  </a:lnTo>
                  <a:cubicBezTo>
                    <a:pt x="727456" y="790829"/>
                    <a:pt x="790829" y="727583"/>
                    <a:pt x="790829" y="649478"/>
                  </a:cubicBezTo>
                  <a:lnTo>
                    <a:pt x="790829" y="154051"/>
                  </a:lnTo>
                  <a:cubicBezTo>
                    <a:pt x="790829" y="75946"/>
                    <a:pt x="727456" y="12700"/>
                    <a:pt x="649478" y="12700"/>
                  </a:cubicBezTo>
                  <a:lnTo>
                    <a:pt x="154051" y="12700"/>
                  </a:lnTo>
                  <a:lnTo>
                    <a:pt x="154051" y="6350"/>
                  </a:lnTo>
                  <a:lnTo>
                    <a:pt x="154051" y="12700"/>
                  </a:lnTo>
                  <a:cubicBezTo>
                    <a:pt x="75946" y="12700"/>
                    <a:pt x="12700" y="75946"/>
                    <a:pt x="12700" y="154051"/>
                  </a:cubicBezTo>
                  <a:close/>
                </a:path>
              </a:pathLst>
            </a:custGeom>
            <a:solidFill>
              <a:srgbClr val="B8BFDF"/>
            </a:solidFill>
          </p:spPr>
        </p:sp>
      </p:grpSp>
      <p:sp>
        <p:nvSpPr>
          <p:cNvPr name="TextBox 22" id="22"/>
          <p:cNvSpPr txBox="true"/>
          <p:nvPr/>
        </p:nvSpPr>
        <p:spPr>
          <a:xfrm rot="0">
            <a:off x="1214959" y="5656957"/>
            <a:ext cx="206276" cy="328761"/>
          </a:xfrm>
          <a:prstGeom prst="rect">
            <a:avLst/>
          </a:prstGeom>
        </p:spPr>
        <p:txBody>
          <a:bodyPr anchor="t" rtlCol="false" tIns="0" lIns="0" bIns="0" rIns="0">
            <a:spAutoFit/>
          </a:bodyPr>
          <a:lstStyle/>
          <a:p>
            <a:pPr algn="ctr">
              <a:lnSpc>
                <a:spcPts val="3062"/>
              </a:lnSpc>
            </a:pPr>
            <a:r>
              <a:rPr lang="en-US" sz="3062">
                <a:solidFill>
                  <a:srgbClr val="404155"/>
                </a:solidFill>
                <a:latin typeface="Corben"/>
                <a:ea typeface="Corben"/>
                <a:cs typeface="Corben"/>
                <a:sym typeface="Corben"/>
              </a:rPr>
              <a:t>2</a:t>
            </a:r>
          </a:p>
        </p:txBody>
      </p:sp>
      <p:sp>
        <p:nvSpPr>
          <p:cNvPr name="TextBox 23" id="23"/>
          <p:cNvSpPr txBox="true"/>
          <p:nvPr/>
        </p:nvSpPr>
        <p:spPr>
          <a:xfrm rot="0">
            <a:off x="2768204" y="5458569"/>
            <a:ext cx="3378994" cy="411807"/>
          </a:xfrm>
          <a:prstGeom prst="rect">
            <a:avLst/>
          </a:prstGeom>
        </p:spPr>
        <p:txBody>
          <a:bodyPr anchor="t" rtlCol="false" tIns="0" lIns="0" bIns="0" rIns="0">
            <a:spAutoFit/>
          </a:bodyPr>
          <a:lstStyle/>
          <a:p>
            <a:pPr algn="l">
              <a:lnSpc>
                <a:spcPts val="3187"/>
              </a:lnSpc>
            </a:pPr>
            <a:r>
              <a:rPr lang="en-US" sz="2562">
                <a:solidFill>
                  <a:srgbClr val="404155"/>
                </a:solidFill>
                <a:latin typeface="Corben"/>
                <a:ea typeface="Corben"/>
                <a:cs typeface="Corben"/>
                <a:sym typeface="Corben"/>
              </a:rPr>
              <a:t>2000s: Rapid Growth</a:t>
            </a:r>
          </a:p>
        </p:txBody>
      </p:sp>
      <p:sp>
        <p:nvSpPr>
          <p:cNvPr name="TextBox 24" id="24"/>
          <p:cNvSpPr txBox="true"/>
          <p:nvPr/>
        </p:nvSpPr>
        <p:spPr>
          <a:xfrm rot="0">
            <a:off x="2768204" y="5933182"/>
            <a:ext cx="7739062" cy="938510"/>
          </a:xfrm>
          <a:prstGeom prst="rect">
            <a:avLst/>
          </a:prstGeom>
        </p:spPr>
        <p:txBody>
          <a:bodyPr anchor="t" rtlCol="false" tIns="0" lIns="0" bIns="0" rIns="0">
            <a:spAutoFit/>
          </a:bodyPr>
          <a:lstStyle/>
          <a:p>
            <a:pPr algn="l">
              <a:lnSpc>
                <a:spcPts val="3312"/>
              </a:lnSpc>
            </a:pPr>
            <a:r>
              <a:rPr lang="en-US" sz="2062">
                <a:solidFill>
                  <a:srgbClr val="404155"/>
                </a:solidFill>
                <a:latin typeface="Arimo"/>
                <a:ea typeface="Arimo"/>
                <a:cs typeface="Arimo"/>
                <a:sym typeface="Arimo"/>
              </a:rPr>
              <a:t>Python gained widespread popularity, especially in the fields of web development, data science, and machine learning.</a:t>
            </a:r>
          </a:p>
        </p:txBody>
      </p:sp>
      <p:grpSp>
        <p:nvGrpSpPr>
          <p:cNvPr name="Group 25" id="25"/>
          <p:cNvGrpSpPr/>
          <p:nvPr/>
        </p:nvGrpSpPr>
        <p:grpSpPr>
          <a:xfrm rot="0">
            <a:off x="1586136" y="7977485"/>
            <a:ext cx="922735" cy="28575"/>
            <a:chOff x="0" y="0"/>
            <a:chExt cx="1230313" cy="38100"/>
          </a:xfrm>
        </p:grpSpPr>
        <p:sp>
          <p:nvSpPr>
            <p:cNvPr name="Freeform 26" id="26"/>
            <p:cNvSpPr/>
            <p:nvPr/>
          </p:nvSpPr>
          <p:spPr>
            <a:xfrm flipH="false" flipV="false" rot="0">
              <a:off x="0" y="0"/>
              <a:ext cx="1230376" cy="38100"/>
            </a:xfrm>
            <a:custGeom>
              <a:avLst/>
              <a:gdLst/>
              <a:ahLst/>
              <a:cxnLst/>
              <a:rect r="r" b="b" t="t" l="l"/>
              <a:pathLst>
                <a:path h="38100" w="1230376">
                  <a:moveTo>
                    <a:pt x="0" y="19050"/>
                  </a:moveTo>
                  <a:cubicBezTo>
                    <a:pt x="0" y="8509"/>
                    <a:pt x="8509" y="0"/>
                    <a:pt x="19050" y="0"/>
                  </a:cubicBezTo>
                  <a:lnTo>
                    <a:pt x="1211326" y="0"/>
                  </a:lnTo>
                  <a:cubicBezTo>
                    <a:pt x="1221867" y="0"/>
                    <a:pt x="1230376" y="8509"/>
                    <a:pt x="1230376" y="19050"/>
                  </a:cubicBezTo>
                  <a:cubicBezTo>
                    <a:pt x="1230376" y="29591"/>
                    <a:pt x="1221740" y="38100"/>
                    <a:pt x="1211326" y="38100"/>
                  </a:cubicBezTo>
                  <a:lnTo>
                    <a:pt x="19050" y="38100"/>
                  </a:lnTo>
                  <a:cubicBezTo>
                    <a:pt x="8509" y="38100"/>
                    <a:pt x="0" y="29591"/>
                    <a:pt x="0" y="19050"/>
                  </a:cubicBezTo>
                  <a:close/>
                </a:path>
              </a:pathLst>
            </a:custGeom>
            <a:solidFill>
              <a:srgbClr val="B8BFDF"/>
            </a:solidFill>
          </p:spPr>
        </p:sp>
      </p:grpSp>
      <p:grpSp>
        <p:nvGrpSpPr>
          <p:cNvPr name="Group 27" id="27"/>
          <p:cNvGrpSpPr/>
          <p:nvPr/>
        </p:nvGrpSpPr>
        <p:grpSpPr>
          <a:xfrm rot="0">
            <a:off x="1016869" y="7690545"/>
            <a:ext cx="602605" cy="602605"/>
            <a:chOff x="0" y="0"/>
            <a:chExt cx="803473" cy="803473"/>
          </a:xfrm>
        </p:grpSpPr>
        <p:sp>
          <p:nvSpPr>
            <p:cNvPr name="Freeform 28" id="28"/>
            <p:cNvSpPr/>
            <p:nvPr/>
          </p:nvSpPr>
          <p:spPr>
            <a:xfrm flipH="false" flipV="false" rot="0">
              <a:off x="6350" y="6350"/>
              <a:ext cx="790829" cy="790829"/>
            </a:xfrm>
            <a:custGeom>
              <a:avLst/>
              <a:gdLst/>
              <a:ahLst/>
              <a:cxnLst/>
              <a:rect r="r" b="b" t="t" l="l"/>
              <a:pathLst>
                <a:path h="790829" w="790829">
                  <a:moveTo>
                    <a:pt x="0" y="147701"/>
                  </a:moveTo>
                  <a:cubicBezTo>
                    <a:pt x="0" y="66040"/>
                    <a:pt x="66040" y="0"/>
                    <a:pt x="147701" y="0"/>
                  </a:cubicBezTo>
                  <a:lnTo>
                    <a:pt x="643128" y="0"/>
                  </a:lnTo>
                  <a:cubicBezTo>
                    <a:pt x="724662" y="0"/>
                    <a:pt x="790829" y="66040"/>
                    <a:pt x="790829" y="147701"/>
                  </a:cubicBezTo>
                  <a:lnTo>
                    <a:pt x="790829" y="643128"/>
                  </a:lnTo>
                  <a:cubicBezTo>
                    <a:pt x="790829" y="724662"/>
                    <a:pt x="724789" y="790829"/>
                    <a:pt x="643128" y="790829"/>
                  </a:cubicBezTo>
                  <a:lnTo>
                    <a:pt x="147701" y="790829"/>
                  </a:lnTo>
                  <a:cubicBezTo>
                    <a:pt x="66040" y="790829"/>
                    <a:pt x="0" y="724662"/>
                    <a:pt x="0" y="643128"/>
                  </a:cubicBezTo>
                  <a:close/>
                </a:path>
              </a:pathLst>
            </a:custGeom>
            <a:solidFill>
              <a:srgbClr val="D2D9F9"/>
            </a:solidFill>
          </p:spPr>
        </p:sp>
        <p:sp>
          <p:nvSpPr>
            <p:cNvPr name="Freeform 29" id="29"/>
            <p:cNvSpPr/>
            <p:nvPr/>
          </p:nvSpPr>
          <p:spPr>
            <a:xfrm flipH="false" flipV="false" rot="0">
              <a:off x="0" y="0"/>
              <a:ext cx="803529" cy="803529"/>
            </a:xfrm>
            <a:custGeom>
              <a:avLst/>
              <a:gdLst/>
              <a:ahLst/>
              <a:cxnLst/>
              <a:rect r="r" b="b" t="t" l="l"/>
              <a:pathLst>
                <a:path h="803529" w="803529">
                  <a:moveTo>
                    <a:pt x="0" y="154051"/>
                  </a:moveTo>
                  <a:cubicBezTo>
                    <a:pt x="0" y="68961"/>
                    <a:pt x="68961" y="0"/>
                    <a:pt x="154051" y="0"/>
                  </a:cubicBezTo>
                  <a:lnTo>
                    <a:pt x="649478" y="0"/>
                  </a:lnTo>
                  <a:lnTo>
                    <a:pt x="649478" y="6350"/>
                  </a:lnTo>
                  <a:lnTo>
                    <a:pt x="649478" y="0"/>
                  </a:lnTo>
                  <a:cubicBezTo>
                    <a:pt x="734568" y="0"/>
                    <a:pt x="803529" y="68961"/>
                    <a:pt x="803529" y="154051"/>
                  </a:cubicBezTo>
                  <a:lnTo>
                    <a:pt x="797179" y="154051"/>
                  </a:lnTo>
                  <a:lnTo>
                    <a:pt x="803529" y="154051"/>
                  </a:lnTo>
                  <a:lnTo>
                    <a:pt x="803529" y="649478"/>
                  </a:lnTo>
                  <a:lnTo>
                    <a:pt x="797179" y="649478"/>
                  </a:lnTo>
                  <a:lnTo>
                    <a:pt x="803529" y="649478"/>
                  </a:lnTo>
                  <a:cubicBezTo>
                    <a:pt x="803529" y="734568"/>
                    <a:pt x="734568" y="803529"/>
                    <a:pt x="649478" y="803529"/>
                  </a:cubicBezTo>
                  <a:lnTo>
                    <a:pt x="649478" y="797179"/>
                  </a:lnTo>
                  <a:lnTo>
                    <a:pt x="649478" y="803529"/>
                  </a:lnTo>
                  <a:lnTo>
                    <a:pt x="154051" y="803529"/>
                  </a:lnTo>
                  <a:lnTo>
                    <a:pt x="154051" y="797179"/>
                  </a:lnTo>
                  <a:lnTo>
                    <a:pt x="154051" y="803529"/>
                  </a:lnTo>
                  <a:cubicBezTo>
                    <a:pt x="68961" y="803529"/>
                    <a:pt x="0" y="734568"/>
                    <a:pt x="0" y="649478"/>
                  </a:cubicBezTo>
                  <a:lnTo>
                    <a:pt x="0" y="154051"/>
                  </a:lnTo>
                  <a:lnTo>
                    <a:pt x="6350" y="154051"/>
                  </a:lnTo>
                  <a:lnTo>
                    <a:pt x="0" y="154051"/>
                  </a:lnTo>
                  <a:moveTo>
                    <a:pt x="12700" y="154051"/>
                  </a:moveTo>
                  <a:lnTo>
                    <a:pt x="12700" y="649478"/>
                  </a:lnTo>
                  <a:lnTo>
                    <a:pt x="6350" y="649478"/>
                  </a:lnTo>
                  <a:lnTo>
                    <a:pt x="12700" y="649478"/>
                  </a:lnTo>
                  <a:cubicBezTo>
                    <a:pt x="12700" y="727456"/>
                    <a:pt x="75946" y="790829"/>
                    <a:pt x="154051" y="790829"/>
                  </a:cubicBezTo>
                  <a:lnTo>
                    <a:pt x="649478" y="790829"/>
                  </a:lnTo>
                  <a:cubicBezTo>
                    <a:pt x="727456" y="790829"/>
                    <a:pt x="790829" y="727583"/>
                    <a:pt x="790829" y="649478"/>
                  </a:cubicBezTo>
                  <a:lnTo>
                    <a:pt x="790829" y="154051"/>
                  </a:lnTo>
                  <a:cubicBezTo>
                    <a:pt x="790829" y="75946"/>
                    <a:pt x="727456" y="12700"/>
                    <a:pt x="649478" y="12700"/>
                  </a:cubicBezTo>
                  <a:lnTo>
                    <a:pt x="154051" y="12700"/>
                  </a:lnTo>
                  <a:lnTo>
                    <a:pt x="154051" y="6350"/>
                  </a:lnTo>
                  <a:lnTo>
                    <a:pt x="154051" y="12700"/>
                  </a:lnTo>
                  <a:cubicBezTo>
                    <a:pt x="75946" y="12700"/>
                    <a:pt x="12700" y="75946"/>
                    <a:pt x="12700" y="154051"/>
                  </a:cubicBezTo>
                  <a:close/>
                </a:path>
              </a:pathLst>
            </a:custGeom>
            <a:solidFill>
              <a:srgbClr val="B8BFDF"/>
            </a:solidFill>
          </p:spPr>
        </p:sp>
      </p:grpSp>
      <p:sp>
        <p:nvSpPr>
          <p:cNvPr name="TextBox 30" id="30"/>
          <p:cNvSpPr txBox="true"/>
          <p:nvPr/>
        </p:nvSpPr>
        <p:spPr>
          <a:xfrm rot="0">
            <a:off x="1207070" y="7860804"/>
            <a:ext cx="222051" cy="328761"/>
          </a:xfrm>
          <a:prstGeom prst="rect">
            <a:avLst/>
          </a:prstGeom>
        </p:spPr>
        <p:txBody>
          <a:bodyPr anchor="t" rtlCol="false" tIns="0" lIns="0" bIns="0" rIns="0">
            <a:spAutoFit/>
          </a:bodyPr>
          <a:lstStyle/>
          <a:p>
            <a:pPr algn="ctr">
              <a:lnSpc>
                <a:spcPts val="3062"/>
              </a:lnSpc>
            </a:pPr>
            <a:r>
              <a:rPr lang="en-US" sz="3062">
                <a:solidFill>
                  <a:srgbClr val="404155"/>
                </a:solidFill>
                <a:latin typeface="Corben"/>
                <a:ea typeface="Corben"/>
                <a:cs typeface="Corben"/>
                <a:sym typeface="Corben"/>
              </a:rPr>
              <a:t>3</a:t>
            </a:r>
          </a:p>
        </p:txBody>
      </p:sp>
      <p:sp>
        <p:nvSpPr>
          <p:cNvPr name="TextBox 31" id="31"/>
          <p:cNvSpPr txBox="true"/>
          <p:nvPr/>
        </p:nvSpPr>
        <p:spPr>
          <a:xfrm rot="0">
            <a:off x="2768204" y="7662416"/>
            <a:ext cx="3295501" cy="411807"/>
          </a:xfrm>
          <a:prstGeom prst="rect">
            <a:avLst/>
          </a:prstGeom>
        </p:spPr>
        <p:txBody>
          <a:bodyPr anchor="t" rtlCol="false" tIns="0" lIns="0" bIns="0" rIns="0">
            <a:spAutoFit/>
          </a:bodyPr>
          <a:lstStyle/>
          <a:p>
            <a:pPr algn="l">
              <a:lnSpc>
                <a:spcPts val="3187"/>
              </a:lnSpc>
            </a:pPr>
            <a:r>
              <a:rPr lang="en-US" sz="2562">
                <a:solidFill>
                  <a:srgbClr val="404155"/>
                </a:solidFill>
                <a:latin typeface="Corben"/>
                <a:ea typeface="Corben"/>
                <a:cs typeface="Corben"/>
                <a:sym typeface="Corben"/>
              </a:rPr>
              <a:t>Today: Ubiquitous</a:t>
            </a:r>
          </a:p>
        </p:txBody>
      </p:sp>
      <p:sp>
        <p:nvSpPr>
          <p:cNvPr name="TextBox 32" id="32"/>
          <p:cNvSpPr txBox="true"/>
          <p:nvPr/>
        </p:nvSpPr>
        <p:spPr>
          <a:xfrm rot="0">
            <a:off x="2768204" y="8137029"/>
            <a:ext cx="7739062" cy="938510"/>
          </a:xfrm>
          <a:prstGeom prst="rect">
            <a:avLst/>
          </a:prstGeom>
        </p:spPr>
        <p:txBody>
          <a:bodyPr anchor="t" rtlCol="false" tIns="0" lIns="0" bIns="0" rIns="0">
            <a:spAutoFit/>
          </a:bodyPr>
          <a:lstStyle/>
          <a:p>
            <a:pPr algn="l">
              <a:lnSpc>
                <a:spcPts val="3312"/>
              </a:lnSpc>
            </a:pPr>
            <a:r>
              <a:rPr lang="en-US" sz="2062">
                <a:solidFill>
                  <a:srgbClr val="404155"/>
                </a:solidFill>
                <a:latin typeface="Arimo"/>
                <a:ea typeface="Arimo"/>
                <a:cs typeface="Arimo"/>
                <a:sym typeface="Arimo"/>
              </a:rPr>
              <a:t>Python is now one of the most widely used programming languages, with a large and active community of developers.</a:t>
            </a:r>
          </a:p>
        </p:txBody>
      </p:sp>
      <p:sp>
        <p:nvSpPr>
          <p:cNvPr name="Freeform 33" id="33"/>
          <p:cNvSpPr/>
          <p:nvPr/>
        </p:nvSpPr>
        <p:spPr>
          <a:xfrm flipH="false" flipV="false" rot="0">
            <a:off x="0" y="0"/>
            <a:ext cx="1347538" cy="1347538"/>
          </a:xfrm>
          <a:custGeom>
            <a:avLst/>
            <a:gdLst/>
            <a:ahLst/>
            <a:cxnLst/>
            <a:rect r="r" b="b" t="t" l="l"/>
            <a:pathLst>
              <a:path h="1347538" w="1347538">
                <a:moveTo>
                  <a:pt x="0" y="0"/>
                </a:moveTo>
                <a:lnTo>
                  <a:pt x="1347538" y="0"/>
                </a:lnTo>
                <a:lnTo>
                  <a:pt x="1347538" y="1347538"/>
                </a:lnTo>
                <a:lnTo>
                  <a:pt x="0" y="1347538"/>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905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TextBox 5" id="5"/>
          <p:cNvSpPr txBox="true"/>
          <p:nvPr/>
        </p:nvSpPr>
        <p:spPr>
          <a:xfrm rot="0">
            <a:off x="992238" y="1632496"/>
            <a:ext cx="10091738" cy="914549"/>
          </a:xfrm>
          <a:prstGeom prst="rect">
            <a:avLst/>
          </a:prstGeom>
        </p:spPr>
        <p:txBody>
          <a:bodyPr anchor="t" rtlCol="false" tIns="0" lIns="0" bIns="0" rIns="0">
            <a:spAutoFit/>
          </a:bodyPr>
          <a:lstStyle/>
          <a:p>
            <a:pPr algn="l">
              <a:lnSpc>
                <a:spcPts val="6937"/>
              </a:lnSpc>
            </a:pPr>
            <a:r>
              <a:rPr lang="en-US" sz="5562">
                <a:solidFill>
                  <a:srgbClr val="1B1B27"/>
                </a:solidFill>
                <a:latin typeface="Corben"/>
                <a:ea typeface="Corben"/>
                <a:cs typeface="Corben"/>
                <a:sym typeface="Corben"/>
              </a:rPr>
              <a:t>Python's Syntax and Structure</a:t>
            </a:r>
          </a:p>
        </p:txBody>
      </p:sp>
      <p:sp>
        <p:nvSpPr>
          <p:cNvPr name="Freeform 6" id="6" descr="preencoded.png"/>
          <p:cNvSpPr/>
          <p:nvPr/>
        </p:nvSpPr>
        <p:spPr>
          <a:xfrm flipH="false" flipV="false" rot="0">
            <a:off x="992238" y="3114080"/>
            <a:ext cx="5150941" cy="3183434"/>
          </a:xfrm>
          <a:custGeom>
            <a:avLst/>
            <a:gdLst/>
            <a:ahLst/>
            <a:cxnLst/>
            <a:rect r="r" b="b" t="t" l="l"/>
            <a:pathLst>
              <a:path h="3183434" w="5150941">
                <a:moveTo>
                  <a:pt x="0" y="0"/>
                </a:moveTo>
                <a:lnTo>
                  <a:pt x="5150941" y="0"/>
                </a:lnTo>
                <a:lnTo>
                  <a:pt x="5150941" y="3183434"/>
                </a:lnTo>
                <a:lnTo>
                  <a:pt x="0" y="3183434"/>
                </a:lnTo>
                <a:lnTo>
                  <a:pt x="0" y="0"/>
                </a:lnTo>
                <a:close/>
              </a:path>
            </a:pathLst>
          </a:custGeom>
          <a:blipFill>
            <a:blip r:embed="rId3"/>
            <a:stretch>
              <a:fillRect l="-52" t="0" r="-52" b="0"/>
            </a:stretch>
          </a:blipFill>
        </p:spPr>
      </p:sp>
      <p:sp>
        <p:nvSpPr>
          <p:cNvPr name="TextBox 7" id="7"/>
          <p:cNvSpPr txBox="true"/>
          <p:nvPr/>
        </p:nvSpPr>
        <p:spPr>
          <a:xfrm rot="0">
            <a:off x="992238" y="6642347"/>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Simplicity</a:t>
            </a:r>
          </a:p>
        </p:txBody>
      </p:sp>
      <p:sp>
        <p:nvSpPr>
          <p:cNvPr name="TextBox 8" id="8"/>
          <p:cNvSpPr txBox="true"/>
          <p:nvPr/>
        </p:nvSpPr>
        <p:spPr>
          <a:xfrm rot="0">
            <a:off x="992238" y="7160121"/>
            <a:ext cx="5150941"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Python's syntax is designed to be clean, concise, and easy to read, with a focus on readability.</a:t>
            </a:r>
          </a:p>
        </p:txBody>
      </p:sp>
      <p:sp>
        <p:nvSpPr>
          <p:cNvPr name="Freeform 9" id="9" descr="preencoded.png"/>
          <p:cNvSpPr/>
          <p:nvPr/>
        </p:nvSpPr>
        <p:spPr>
          <a:xfrm flipH="false" flipV="false" rot="0">
            <a:off x="6568380" y="3114080"/>
            <a:ext cx="5151090" cy="3183582"/>
          </a:xfrm>
          <a:custGeom>
            <a:avLst/>
            <a:gdLst/>
            <a:ahLst/>
            <a:cxnLst/>
            <a:rect r="r" b="b" t="t" l="l"/>
            <a:pathLst>
              <a:path h="3183582" w="5151090">
                <a:moveTo>
                  <a:pt x="0" y="0"/>
                </a:moveTo>
                <a:lnTo>
                  <a:pt x="5151090" y="0"/>
                </a:lnTo>
                <a:lnTo>
                  <a:pt x="5151090" y="3183582"/>
                </a:lnTo>
                <a:lnTo>
                  <a:pt x="0" y="3183582"/>
                </a:lnTo>
                <a:lnTo>
                  <a:pt x="0" y="0"/>
                </a:lnTo>
                <a:close/>
              </a:path>
            </a:pathLst>
          </a:custGeom>
          <a:blipFill>
            <a:blip r:embed="rId4"/>
            <a:stretch>
              <a:fillRect l="-53" t="0" r="-53" b="0"/>
            </a:stretch>
          </a:blipFill>
        </p:spPr>
      </p:sp>
      <p:sp>
        <p:nvSpPr>
          <p:cNvPr name="TextBox 10" id="10"/>
          <p:cNvSpPr txBox="true"/>
          <p:nvPr/>
        </p:nvSpPr>
        <p:spPr>
          <a:xfrm rot="0">
            <a:off x="6568380" y="6642496"/>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Indentation</a:t>
            </a:r>
          </a:p>
        </p:txBody>
      </p:sp>
      <p:sp>
        <p:nvSpPr>
          <p:cNvPr name="TextBox 11" id="11"/>
          <p:cNvSpPr txBox="true"/>
          <p:nvPr/>
        </p:nvSpPr>
        <p:spPr>
          <a:xfrm rot="0">
            <a:off x="6568380" y="7160270"/>
            <a:ext cx="5151090"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 uses indentation to define code blocks, rather than curly braces or other delimiters.</a:t>
            </a:r>
          </a:p>
        </p:txBody>
      </p:sp>
      <p:sp>
        <p:nvSpPr>
          <p:cNvPr name="Freeform 12" id="12" descr="preencoded.png"/>
          <p:cNvSpPr/>
          <p:nvPr/>
        </p:nvSpPr>
        <p:spPr>
          <a:xfrm flipH="false" flipV="false" rot="0">
            <a:off x="12144672" y="3114080"/>
            <a:ext cx="5150941" cy="3183434"/>
          </a:xfrm>
          <a:custGeom>
            <a:avLst/>
            <a:gdLst/>
            <a:ahLst/>
            <a:cxnLst/>
            <a:rect r="r" b="b" t="t" l="l"/>
            <a:pathLst>
              <a:path h="3183434" w="5150941">
                <a:moveTo>
                  <a:pt x="0" y="0"/>
                </a:moveTo>
                <a:lnTo>
                  <a:pt x="5150942" y="0"/>
                </a:lnTo>
                <a:lnTo>
                  <a:pt x="5150942" y="3183434"/>
                </a:lnTo>
                <a:lnTo>
                  <a:pt x="0" y="3183434"/>
                </a:lnTo>
                <a:lnTo>
                  <a:pt x="0" y="0"/>
                </a:lnTo>
                <a:close/>
              </a:path>
            </a:pathLst>
          </a:custGeom>
          <a:blipFill>
            <a:blip r:embed="rId5"/>
            <a:stretch>
              <a:fillRect l="-52" t="0" r="-52" b="0"/>
            </a:stretch>
          </a:blipFill>
        </p:spPr>
      </p:sp>
      <p:sp>
        <p:nvSpPr>
          <p:cNvPr name="TextBox 13" id="13"/>
          <p:cNvSpPr txBox="true"/>
          <p:nvPr/>
        </p:nvSpPr>
        <p:spPr>
          <a:xfrm rot="0">
            <a:off x="12144672" y="6642347"/>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Dynamic Typing</a:t>
            </a:r>
          </a:p>
        </p:txBody>
      </p:sp>
      <p:sp>
        <p:nvSpPr>
          <p:cNvPr name="TextBox 14" id="14"/>
          <p:cNvSpPr txBox="true"/>
          <p:nvPr/>
        </p:nvSpPr>
        <p:spPr>
          <a:xfrm rot="0">
            <a:off x="12144672" y="7160121"/>
            <a:ext cx="5150941"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 is a dynamically-typed language, meaning you don't have to declare variable types explicitly.</a:t>
            </a:r>
          </a:p>
        </p:txBody>
      </p:sp>
      <p:sp>
        <p:nvSpPr>
          <p:cNvPr name="Freeform 15" id="15"/>
          <p:cNvSpPr/>
          <p:nvPr/>
        </p:nvSpPr>
        <p:spPr>
          <a:xfrm flipH="false" flipV="false" rot="0">
            <a:off x="0" y="0"/>
            <a:ext cx="1347538" cy="1347538"/>
          </a:xfrm>
          <a:custGeom>
            <a:avLst/>
            <a:gdLst/>
            <a:ahLst/>
            <a:cxnLst/>
            <a:rect r="r" b="b" t="t" l="l"/>
            <a:pathLst>
              <a:path h="1347538" w="1347538">
                <a:moveTo>
                  <a:pt x="0" y="0"/>
                </a:moveTo>
                <a:lnTo>
                  <a:pt x="1347538" y="0"/>
                </a:lnTo>
                <a:lnTo>
                  <a:pt x="1347538" y="1347538"/>
                </a:lnTo>
                <a:lnTo>
                  <a:pt x="0" y="1347538"/>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TextBox 5" id="5"/>
          <p:cNvSpPr txBox="true"/>
          <p:nvPr/>
        </p:nvSpPr>
        <p:spPr>
          <a:xfrm rot="0">
            <a:off x="992238" y="1609725"/>
            <a:ext cx="13119454" cy="871537"/>
          </a:xfrm>
          <a:prstGeom prst="rect">
            <a:avLst/>
          </a:prstGeom>
        </p:spPr>
        <p:txBody>
          <a:bodyPr anchor="t" rtlCol="false" tIns="0" lIns="0" bIns="0" rIns="0">
            <a:spAutoFit/>
          </a:bodyPr>
          <a:lstStyle/>
          <a:p>
            <a:pPr algn="l">
              <a:lnSpc>
                <a:spcPts val="6937"/>
              </a:lnSpc>
            </a:pPr>
            <a:r>
              <a:rPr lang="en-US" sz="5562">
                <a:solidFill>
                  <a:srgbClr val="1B1B27"/>
                </a:solidFill>
                <a:latin typeface="Corben"/>
                <a:ea typeface="Corben"/>
                <a:cs typeface="Corben"/>
                <a:sym typeface="Corben"/>
              </a:rPr>
              <a:t>Data Types and Variables</a:t>
            </a:r>
          </a:p>
        </p:txBody>
      </p:sp>
      <p:sp>
        <p:nvSpPr>
          <p:cNvPr name="Freeform 6" id="6" descr="preencoded.png"/>
          <p:cNvSpPr/>
          <p:nvPr/>
        </p:nvSpPr>
        <p:spPr>
          <a:xfrm flipH="false" flipV="false" rot="0">
            <a:off x="992238" y="3091309"/>
            <a:ext cx="3756869" cy="2321867"/>
          </a:xfrm>
          <a:custGeom>
            <a:avLst/>
            <a:gdLst/>
            <a:ahLst/>
            <a:cxnLst/>
            <a:rect r="r" b="b" t="t" l="l"/>
            <a:pathLst>
              <a:path h="2321867" w="3756869">
                <a:moveTo>
                  <a:pt x="0" y="0"/>
                </a:moveTo>
                <a:lnTo>
                  <a:pt x="3756868" y="0"/>
                </a:lnTo>
                <a:lnTo>
                  <a:pt x="3756868" y="2321867"/>
                </a:lnTo>
                <a:lnTo>
                  <a:pt x="0" y="2321867"/>
                </a:lnTo>
                <a:lnTo>
                  <a:pt x="0" y="0"/>
                </a:lnTo>
                <a:close/>
              </a:path>
            </a:pathLst>
          </a:custGeom>
          <a:blipFill>
            <a:blip r:embed="rId3"/>
            <a:stretch>
              <a:fillRect l="0" t="-101" r="0" b="-101"/>
            </a:stretch>
          </a:blipFill>
        </p:spPr>
      </p:sp>
      <p:sp>
        <p:nvSpPr>
          <p:cNvPr name="TextBox 7" id="7"/>
          <p:cNvSpPr txBox="true"/>
          <p:nvPr/>
        </p:nvSpPr>
        <p:spPr>
          <a:xfrm rot="0">
            <a:off x="992238" y="5758011"/>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Integer</a:t>
            </a:r>
          </a:p>
        </p:txBody>
      </p:sp>
      <p:sp>
        <p:nvSpPr>
          <p:cNvPr name="TextBox 8" id="8"/>
          <p:cNvSpPr txBox="true"/>
          <p:nvPr/>
        </p:nvSpPr>
        <p:spPr>
          <a:xfrm rot="0">
            <a:off x="992238" y="6275785"/>
            <a:ext cx="3756869" cy="2372916"/>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 supports integers as a built-in data type, allowing you to perform mathematical operations on whole numbers.</a:t>
            </a:r>
          </a:p>
        </p:txBody>
      </p:sp>
      <p:sp>
        <p:nvSpPr>
          <p:cNvPr name="Freeform 9" id="9" descr="preencoded.png"/>
          <p:cNvSpPr/>
          <p:nvPr/>
        </p:nvSpPr>
        <p:spPr>
          <a:xfrm flipH="false" flipV="false" rot="0">
            <a:off x="5174308" y="3091309"/>
            <a:ext cx="3757018" cy="2321867"/>
          </a:xfrm>
          <a:custGeom>
            <a:avLst/>
            <a:gdLst/>
            <a:ahLst/>
            <a:cxnLst/>
            <a:rect r="r" b="b" t="t" l="l"/>
            <a:pathLst>
              <a:path h="2321867" w="3757018">
                <a:moveTo>
                  <a:pt x="0" y="0"/>
                </a:moveTo>
                <a:lnTo>
                  <a:pt x="3757017" y="0"/>
                </a:lnTo>
                <a:lnTo>
                  <a:pt x="3757017" y="2321867"/>
                </a:lnTo>
                <a:lnTo>
                  <a:pt x="0" y="2321867"/>
                </a:lnTo>
                <a:lnTo>
                  <a:pt x="0" y="0"/>
                </a:lnTo>
                <a:close/>
              </a:path>
            </a:pathLst>
          </a:custGeom>
          <a:blipFill>
            <a:blip r:embed="rId4"/>
            <a:stretch>
              <a:fillRect l="0" t="-103" r="0" b="-103"/>
            </a:stretch>
          </a:blipFill>
        </p:spPr>
      </p:sp>
      <p:sp>
        <p:nvSpPr>
          <p:cNvPr name="TextBox 10" id="10"/>
          <p:cNvSpPr txBox="true"/>
          <p:nvPr/>
        </p:nvSpPr>
        <p:spPr>
          <a:xfrm rot="0">
            <a:off x="5174308" y="5758011"/>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String</a:t>
            </a:r>
          </a:p>
        </p:txBody>
      </p:sp>
      <p:sp>
        <p:nvSpPr>
          <p:cNvPr name="TextBox 11" id="11"/>
          <p:cNvSpPr txBox="true"/>
          <p:nvPr/>
        </p:nvSpPr>
        <p:spPr>
          <a:xfrm rot="0">
            <a:off x="5174308" y="6275785"/>
            <a:ext cx="3757018" cy="1919287"/>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Strings in Python are used to represent text data and can be manipulated in various ways.</a:t>
            </a:r>
          </a:p>
        </p:txBody>
      </p:sp>
      <p:sp>
        <p:nvSpPr>
          <p:cNvPr name="Freeform 12" id="12" descr="preencoded.png"/>
          <p:cNvSpPr/>
          <p:nvPr/>
        </p:nvSpPr>
        <p:spPr>
          <a:xfrm flipH="false" flipV="false" rot="0">
            <a:off x="9356526" y="3091309"/>
            <a:ext cx="3757018" cy="2321867"/>
          </a:xfrm>
          <a:custGeom>
            <a:avLst/>
            <a:gdLst/>
            <a:ahLst/>
            <a:cxnLst/>
            <a:rect r="r" b="b" t="t" l="l"/>
            <a:pathLst>
              <a:path h="2321867" w="3757018">
                <a:moveTo>
                  <a:pt x="0" y="0"/>
                </a:moveTo>
                <a:lnTo>
                  <a:pt x="3757018" y="0"/>
                </a:lnTo>
                <a:lnTo>
                  <a:pt x="3757018" y="2321867"/>
                </a:lnTo>
                <a:lnTo>
                  <a:pt x="0" y="2321867"/>
                </a:lnTo>
                <a:lnTo>
                  <a:pt x="0" y="0"/>
                </a:lnTo>
                <a:close/>
              </a:path>
            </a:pathLst>
          </a:custGeom>
          <a:blipFill>
            <a:blip r:embed="rId5"/>
            <a:stretch>
              <a:fillRect l="0" t="-103" r="0" b="-103"/>
            </a:stretch>
          </a:blipFill>
        </p:spPr>
      </p:sp>
      <p:sp>
        <p:nvSpPr>
          <p:cNvPr name="TextBox 13" id="13"/>
          <p:cNvSpPr txBox="true"/>
          <p:nvPr/>
        </p:nvSpPr>
        <p:spPr>
          <a:xfrm rot="0">
            <a:off x="9356526" y="5758011"/>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Boolean</a:t>
            </a:r>
          </a:p>
        </p:txBody>
      </p:sp>
      <p:sp>
        <p:nvSpPr>
          <p:cNvPr name="TextBox 14" id="14"/>
          <p:cNvSpPr txBox="true"/>
          <p:nvPr/>
        </p:nvSpPr>
        <p:spPr>
          <a:xfrm rot="0">
            <a:off x="9356526" y="6275785"/>
            <a:ext cx="3757018"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Python's boolean data type represents a logical value of either True or False.</a:t>
            </a:r>
          </a:p>
        </p:txBody>
      </p:sp>
      <p:sp>
        <p:nvSpPr>
          <p:cNvPr name="Freeform 15" id="15" descr="preencoded.png"/>
          <p:cNvSpPr/>
          <p:nvPr/>
        </p:nvSpPr>
        <p:spPr>
          <a:xfrm flipH="false" flipV="false" rot="0">
            <a:off x="13538746" y="3091309"/>
            <a:ext cx="3757017" cy="2321867"/>
          </a:xfrm>
          <a:custGeom>
            <a:avLst/>
            <a:gdLst/>
            <a:ahLst/>
            <a:cxnLst/>
            <a:rect r="r" b="b" t="t" l="l"/>
            <a:pathLst>
              <a:path h="2321867" w="3757017">
                <a:moveTo>
                  <a:pt x="0" y="0"/>
                </a:moveTo>
                <a:lnTo>
                  <a:pt x="3757018" y="0"/>
                </a:lnTo>
                <a:lnTo>
                  <a:pt x="3757018" y="2321867"/>
                </a:lnTo>
                <a:lnTo>
                  <a:pt x="0" y="2321867"/>
                </a:lnTo>
                <a:lnTo>
                  <a:pt x="0" y="0"/>
                </a:lnTo>
                <a:close/>
              </a:path>
            </a:pathLst>
          </a:custGeom>
          <a:blipFill>
            <a:blip r:embed="rId6"/>
            <a:stretch>
              <a:fillRect l="0" t="-103" r="0" b="-103"/>
            </a:stretch>
          </a:blipFill>
        </p:spPr>
      </p:sp>
      <p:sp>
        <p:nvSpPr>
          <p:cNvPr name="TextBox 16" id="16"/>
          <p:cNvSpPr txBox="true"/>
          <p:nvPr/>
        </p:nvSpPr>
        <p:spPr>
          <a:xfrm rot="0">
            <a:off x="13538746" y="5758011"/>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Float</a:t>
            </a:r>
          </a:p>
        </p:txBody>
      </p:sp>
      <p:sp>
        <p:nvSpPr>
          <p:cNvPr name="TextBox 17" id="17"/>
          <p:cNvSpPr txBox="true"/>
          <p:nvPr/>
        </p:nvSpPr>
        <p:spPr>
          <a:xfrm rot="0">
            <a:off x="13538746" y="6275785"/>
            <a:ext cx="3757017" cy="2372916"/>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 also has a float data type for representing numbers with decimal points, allowing for more precise calculations.</a:t>
            </a:r>
          </a:p>
        </p:txBody>
      </p:sp>
      <p:sp>
        <p:nvSpPr>
          <p:cNvPr name="Freeform 18" id="18"/>
          <p:cNvSpPr/>
          <p:nvPr/>
        </p:nvSpPr>
        <p:spPr>
          <a:xfrm flipH="false" flipV="false" rot="0">
            <a:off x="0" y="0"/>
            <a:ext cx="1347538" cy="1347538"/>
          </a:xfrm>
          <a:custGeom>
            <a:avLst/>
            <a:gdLst/>
            <a:ahLst/>
            <a:cxnLst/>
            <a:rect r="r" b="b" t="t" l="l"/>
            <a:pathLst>
              <a:path h="1347538" w="1347538">
                <a:moveTo>
                  <a:pt x="0" y="0"/>
                </a:moveTo>
                <a:lnTo>
                  <a:pt x="1347538" y="0"/>
                </a:lnTo>
                <a:lnTo>
                  <a:pt x="1347538" y="1347538"/>
                </a:lnTo>
                <a:lnTo>
                  <a:pt x="0" y="1347538"/>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6" id="6"/>
          <p:cNvSpPr txBox="true"/>
          <p:nvPr/>
        </p:nvSpPr>
        <p:spPr>
          <a:xfrm rot="0">
            <a:off x="992238" y="2017663"/>
            <a:ext cx="7088237" cy="914549"/>
          </a:xfrm>
          <a:prstGeom prst="rect">
            <a:avLst/>
          </a:prstGeom>
        </p:spPr>
        <p:txBody>
          <a:bodyPr anchor="t" rtlCol="false" tIns="0" lIns="0" bIns="0" rIns="0">
            <a:spAutoFit/>
          </a:bodyPr>
          <a:lstStyle/>
          <a:p>
            <a:pPr algn="l">
              <a:lnSpc>
                <a:spcPts val="6937"/>
              </a:lnSpc>
            </a:pPr>
            <a:r>
              <a:rPr lang="en-US" sz="5562">
                <a:solidFill>
                  <a:srgbClr val="1B1B27"/>
                </a:solidFill>
                <a:latin typeface="Corben"/>
                <a:ea typeface="Corben"/>
                <a:cs typeface="Corben"/>
                <a:sym typeface="Corben"/>
              </a:rPr>
              <a:t>Control Structures </a:t>
            </a:r>
          </a:p>
        </p:txBody>
      </p:sp>
      <p:sp>
        <p:nvSpPr>
          <p:cNvPr name="TextBox 7" id="7"/>
          <p:cNvSpPr txBox="true"/>
          <p:nvPr/>
        </p:nvSpPr>
        <p:spPr>
          <a:xfrm rot="0">
            <a:off x="992238" y="3347889"/>
            <a:ext cx="3926979" cy="452437"/>
          </a:xfrm>
          <a:prstGeom prst="rect">
            <a:avLst/>
          </a:prstGeom>
        </p:spPr>
        <p:txBody>
          <a:bodyPr anchor="t" rtlCol="false" tIns="0" lIns="0" bIns="0" rIns="0">
            <a:spAutoFit/>
          </a:bodyPr>
          <a:lstStyle/>
          <a:p>
            <a:pPr algn="l">
              <a:lnSpc>
                <a:spcPts val="3437"/>
              </a:lnSpc>
            </a:pPr>
            <a:r>
              <a:rPr lang="en-US" sz="2750">
                <a:solidFill>
                  <a:srgbClr val="1B1B27"/>
                </a:solidFill>
                <a:latin typeface="Corben"/>
                <a:ea typeface="Corben"/>
                <a:cs typeface="Corben"/>
                <a:sym typeface="Corben"/>
              </a:rPr>
              <a:t>Conditional Statements</a:t>
            </a:r>
          </a:p>
        </p:txBody>
      </p:sp>
      <p:sp>
        <p:nvSpPr>
          <p:cNvPr name="TextBox 8" id="8"/>
          <p:cNvSpPr txBox="true"/>
          <p:nvPr/>
        </p:nvSpPr>
        <p:spPr>
          <a:xfrm rot="0">
            <a:off x="992238" y="4120754"/>
            <a:ext cx="9445526"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 provides conditional statements such as if, elif, and else, allowing you to execute different blocks of code based on specified conditions.</a:t>
            </a:r>
          </a:p>
        </p:txBody>
      </p:sp>
      <p:sp>
        <p:nvSpPr>
          <p:cNvPr name="TextBox 9" id="9"/>
          <p:cNvSpPr txBox="true"/>
          <p:nvPr/>
        </p:nvSpPr>
        <p:spPr>
          <a:xfrm rot="0">
            <a:off x="992238" y="6002090"/>
            <a:ext cx="3544044" cy="452437"/>
          </a:xfrm>
          <a:prstGeom prst="rect">
            <a:avLst/>
          </a:prstGeom>
        </p:spPr>
        <p:txBody>
          <a:bodyPr anchor="t" rtlCol="false" tIns="0" lIns="0" bIns="0" rIns="0">
            <a:spAutoFit/>
          </a:bodyPr>
          <a:lstStyle/>
          <a:p>
            <a:pPr algn="l">
              <a:lnSpc>
                <a:spcPts val="3437"/>
              </a:lnSpc>
            </a:pPr>
            <a:r>
              <a:rPr lang="en-US" sz="2750">
                <a:solidFill>
                  <a:srgbClr val="1B1B27"/>
                </a:solidFill>
                <a:latin typeface="Corben"/>
                <a:ea typeface="Corben"/>
                <a:cs typeface="Corben"/>
                <a:sym typeface="Corben"/>
              </a:rPr>
              <a:t>Loops</a:t>
            </a:r>
          </a:p>
        </p:txBody>
      </p:sp>
      <p:sp>
        <p:nvSpPr>
          <p:cNvPr name="TextBox 10" id="10"/>
          <p:cNvSpPr txBox="true"/>
          <p:nvPr/>
        </p:nvSpPr>
        <p:spPr>
          <a:xfrm rot="0">
            <a:off x="992238" y="6774954"/>
            <a:ext cx="9445526"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Python offers different types of loops, including for and while loops, that allow you to iterate over a sequence of elements or repeat a block of code until a certain condition is met.</a:t>
            </a:r>
          </a:p>
        </p:txBody>
      </p:sp>
      <p:sp>
        <p:nvSpPr>
          <p:cNvPr name="Freeform 11" id="11"/>
          <p:cNvSpPr/>
          <p:nvPr/>
        </p:nvSpPr>
        <p:spPr>
          <a:xfrm flipH="false" flipV="false" rot="0">
            <a:off x="0" y="0"/>
            <a:ext cx="1347538" cy="1347538"/>
          </a:xfrm>
          <a:custGeom>
            <a:avLst/>
            <a:gdLst/>
            <a:ahLst/>
            <a:cxnLst/>
            <a:rect r="r" b="b" t="t" l="l"/>
            <a:pathLst>
              <a:path h="1347538" w="1347538">
                <a:moveTo>
                  <a:pt x="0" y="0"/>
                </a:moveTo>
                <a:lnTo>
                  <a:pt x="1347538" y="0"/>
                </a:lnTo>
                <a:lnTo>
                  <a:pt x="1347538" y="1347538"/>
                </a:lnTo>
                <a:lnTo>
                  <a:pt x="0" y="1347538"/>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4902"/>
              </a:srgbClr>
            </a:solidFill>
          </p:spPr>
        </p:sp>
      </p:grpSp>
      <p:sp>
        <p:nvSpPr>
          <p:cNvPr name="TextBox 5" id="5"/>
          <p:cNvSpPr txBox="true"/>
          <p:nvPr/>
        </p:nvSpPr>
        <p:spPr>
          <a:xfrm rot="0">
            <a:off x="4961781" y="985540"/>
            <a:ext cx="7432922" cy="914549"/>
          </a:xfrm>
          <a:prstGeom prst="rect">
            <a:avLst/>
          </a:prstGeom>
        </p:spPr>
        <p:txBody>
          <a:bodyPr anchor="t" rtlCol="false" tIns="0" lIns="0" bIns="0" rIns="0">
            <a:spAutoFit/>
          </a:bodyPr>
          <a:lstStyle/>
          <a:p>
            <a:pPr algn="l">
              <a:lnSpc>
                <a:spcPts val="6937"/>
              </a:lnSpc>
            </a:pPr>
            <a:r>
              <a:rPr lang="en-US" sz="5562">
                <a:solidFill>
                  <a:srgbClr val="1B1B27"/>
                </a:solidFill>
                <a:latin typeface="Corben"/>
                <a:ea typeface="Corben"/>
                <a:cs typeface="Corben"/>
                <a:sym typeface="Corben"/>
              </a:rPr>
              <a:t>Libraries and Modules</a:t>
            </a:r>
          </a:p>
        </p:txBody>
      </p:sp>
      <p:sp>
        <p:nvSpPr>
          <p:cNvPr name="Freeform 6" id="6" descr="preencoded.png"/>
          <p:cNvSpPr/>
          <p:nvPr/>
        </p:nvSpPr>
        <p:spPr>
          <a:xfrm flipH="false" flipV="false" rot="0">
            <a:off x="992238" y="2252514"/>
            <a:ext cx="7939088" cy="4906715"/>
          </a:xfrm>
          <a:custGeom>
            <a:avLst/>
            <a:gdLst/>
            <a:ahLst/>
            <a:cxnLst/>
            <a:rect r="r" b="b" t="t" l="l"/>
            <a:pathLst>
              <a:path h="4906715" w="7939088">
                <a:moveTo>
                  <a:pt x="0" y="0"/>
                </a:moveTo>
                <a:lnTo>
                  <a:pt x="7939087" y="0"/>
                </a:lnTo>
                <a:lnTo>
                  <a:pt x="7939087" y="4906715"/>
                </a:lnTo>
                <a:lnTo>
                  <a:pt x="0" y="4906715"/>
                </a:lnTo>
                <a:lnTo>
                  <a:pt x="0" y="0"/>
                </a:lnTo>
                <a:close/>
              </a:path>
            </a:pathLst>
          </a:custGeom>
          <a:blipFill>
            <a:blip r:embed="rId3"/>
            <a:stretch>
              <a:fillRect l="-43" t="0" r="-43" b="0"/>
            </a:stretch>
          </a:blipFill>
        </p:spPr>
      </p:sp>
      <p:sp>
        <p:nvSpPr>
          <p:cNvPr name="TextBox 7" id="7"/>
          <p:cNvSpPr txBox="true"/>
          <p:nvPr/>
        </p:nvSpPr>
        <p:spPr>
          <a:xfrm rot="0">
            <a:off x="992238" y="7504062"/>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Popular Libraries</a:t>
            </a:r>
          </a:p>
        </p:txBody>
      </p:sp>
      <p:sp>
        <p:nvSpPr>
          <p:cNvPr name="TextBox 8" id="8"/>
          <p:cNvSpPr txBox="true"/>
          <p:nvPr/>
        </p:nvSpPr>
        <p:spPr>
          <a:xfrm rot="0">
            <a:off x="992238" y="8021836"/>
            <a:ext cx="7939088"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Some of the most popular Python libraries include NumPy, Pandas, Matplotlib, and TensorFlow.</a:t>
            </a:r>
          </a:p>
        </p:txBody>
      </p:sp>
      <p:sp>
        <p:nvSpPr>
          <p:cNvPr name="Freeform 9" id="9" descr="preencoded.png"/>
          <p:cNvSpPr/>
          <p:nvPr/>
        </p:nvSpPr>
        <p:spPr>
          <a:xfrm flipH="false" flipV="false" rot="0">
            <a:off x="9356526" y="2252514"/>
            <a:ext cx="7939236" cy="4906715"/>
          </a:xfrm>
          <a:custGeom>
            <a:avLst/>
            <a:gdLst/>
            <a:ahLst/>
            <a:cxnLst/>
            <a:rect r="r" b="b" t="t" l="l"/>
            <a:pathLst>
              <a:path h="4906715" w="7939236">
                <a:moveTo>
                  <a:pt x="0" y="0"/>
                </a:moveTo>
                <a:lnTo>
                  <a:pt x="7939236" y="0"/>
                </a:lnTo>
                <a:lnTo>
                  <a:pt x="7939236" y="4906715"/>
                </a:lnTo>
                <a:lnTo>
                  <a:pt x="0" y="4906715"/>
                </a:lnTo>
                <a:lnTo>
                  <a:pt x="0" y="0"/>
                </a:lnTo>
                <a:close/>
              </a:path>
            </a:pathLst>
          </a:custGeom>
          <a:blipFill>
            <a:blip r:embed="rId4"/>
            <a:stretch>
              <a:fillRect l="-42" t="0" r="-42" b="0"/>
            </a:stretch>
          </a:blipFill>
        </p:spPr>
      </p:sp>
      <p:sp>
        <p:nvSpPr>
          <p:cNvPr name="TextBox 10" id="10"/>
          <p:cNvSpPr txBox="true"/>
          <p:nvPr/>
        </p:nvSpPr>
        <p:spPr>
          <a:xfrm rot="0">
            <a:off x="9356526" y="7504062"/>
            <a:ext cx="3544044" cy="452437"/>
          </a:xfrm>
          <a:prstGeom prst="rect">
            <a:avLst/>
          </a:prstGeom>
        </p:spPr>
        <p:txBody>
          <a:bodyPr anchor="t" rtlCol="false" tIns="0" lIns="0" bIns="0" rIns="0">
            <a:spAutoFit/>
          </a:bodyPr>
          <a:lstStyle/>
          <a:p>
            <a:pPr algn="l">
              <a:lnSpc>
                <a:spcPts val="3437"/>
              </a:lnSpc>
            </a:pPr>
            <a:r>
              <a:rPr lang="en-US" sz="2750">
                <a:solidFill>
                  <a:srgbClr val="404155"/>
                </a:solidFill>
                <a:latin typeface="Corben"/>
                <a:ea typeface="Corben"/>
                <a:cs typeface="Corben"/>
                <a:sym typeface="Corben"/>
              </a:rPr>
              <a:t>Modules</a:t>
            </a:r>
          </a:p>
        </p:txBody>
      </p:sp>
      <p:sp>
        <p:nvSpPr>
          <p:cNvPr name="TextBox 11" id="11"/>
          <p:cNvSpPr txBox="true"/>
          <p:nvPr/>
        </p:nvSpPr>
        <p:spPr>
          <a:xfrm rot="0">
            <a:off x="9356526" y="8021836"/>
            <a:ext cx="7939236"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Modules in Python are files that contain Python code, which can be imported and used in other Python programs.</a:t>
            </a:r>
          </a:p>
        </p:txBody>
      </p:sp>
      <p:sp>
        <p:nvSpPr>
          <p:cNvPr name="Freeform 12" id="12"/>
          <p:cNvSpPr/>
          <p:nvPr/>
        </p:nvSpPr>
        <p:spPr>
          <a:xfrm flipH="false" flipV="false" rot="0">
            <a:off x="0" y="0"/>
            <a:ext cx="1347538" cy="1347538"/>
          </a:xfrm>
          <a:custGeom>
            <a:avLst/>
            <a:gdLst/>
            <a:ahLst/>
            <a:cxnLst/>
            <a:rect r="r" b="b" t="t" l="l"/>
            <a:pathLst>
              <a:path h="1347538" w="1347538">
                <a:moveTo>
                  <a:pt x="0" y="0"/>
                </a:moveTo>
                <a:lnTo>
                  <a:pt x="1347538" y="0"/>
                </a:lnTo>
                <a:lnTo>
                  <a:pt x="1347538" y="1347538"/>
                </a:lnTo>
                <a:lnTo>
                  <a:pt x="0" y="1347538"/>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DAGUXibSBRM</dc:identifier>
  <dcterms:modified xsi:type="dcterms:W3CDTF">2011-08-01T06:04:30Z</dcterms:modified>
  <cp:revision>1</cp:revision>
  <dc:title>PythonProgramming</dc:title>
</cp:coreProperties>
</file>